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slideMasters/slideMaster15.xml" ContentType="application/vnd.openxmlformats-officedocument.presentationml.slideMaster+xml"/>
  <Override PartName="/ppt/slides/slide15.xml" ContentType="application/vnd.openxmlformats-officedocument.presentationml.slide+xml"/>
  <Override PartName="/ppt/slideMasters/slideMaster16.xml" ContentType="application/vnd.openxmlformats-officedocument.presentationml.slideMaster+xml"/>
  <Override PartName="/ppt/slides/slide16.xml" ContentType="application/vnd.openxmlformats-officedocument.presentationml.slide+xml"/>
  <Override PartName="/ppt/slideMasters/slideMaster17.xml" ContentType="application/vnd.openxmlformats-officedocument.presentationml.slideMaster+xml"/>
  <Override PartName="/ppt/slides/slide17.xml" ContentType="application/vnd.openxmlformats-officedocument.presentationml.slide+xml"/>
  <Override PartName="/ppt/slideMasters/slideMaster18.xml" ContentType="application/vnd.openxmlformats-officedocument.presentationml.slideMaster+xml"/>
  <Override PartName="/ppt/slides/slide18.xml" ContentType="application/vnd.openxmlformats-officedocument.presentationml.slide+xml"/>
  <Override PartName="/ppt/slideMasters/slideMaster19.xml" ContentType="application/vnd.openxmlformats-officedocument.presentationml.slideMaster+xml"/>
  <Override PartName="/ppt/slides/slide19.xml" ContentType="application/vnd.openxmlformats-officedocument.presentationml.slide+xml"/>
  <Override PartName="/ppt/slideMasters/slideMaster20.xml" ContentType="application/vnd.openxmlformats-officedocument.presentationml.slideMaster+xml"/>
  <Override PartName="/ppt/slides/slide20.xml" ContentType="application/vnd.openxmlformats-officedocument.presentationml.slide+xml"/>
  <Override PartName="/ppt/slideMasters/slideMaster21.xml" ContentType="application/vnd.openxmlformats-officedocument.presentationml.slideMaster+xml"/>
  <Override PartName="/ppt/slides/slide21.xml" ContentType="application/vnd.openxmlformats-officedocument.presentationml.slide+xml"/>
  <Override PartName="/ppt/slideMasters/slideMaster22.xml" ContentType="application/vnd.openxmlformats-officedocument.presentationml.slideMaster+xml"/>
  <Override PartName="/ppt/slides/slide22.xml" ContentType="application/vnd.openxmlformats-officedocument.presentationml.slide+xml"/>
  <Override PartName="/ppt/slideMasters/slideMaster23.xml" ContentType="application/vnd.openxmlformats-officedocument.presentationml.slideMaster+xml"/>
  <Override PartName="/ppt/slides/slide23.xml" ContentType="application/vnd.openxmlformats-officedocument.presentationml.slide+xml"/>
  <Override PartName="/ppt/slideMasters/slideMaster24.xml" ContentType="application/vnd.openxmlformats-officedocument.presentationml.slideMaster+xml"/>
  <Override PartName="/ppt/slides/slide24.xml" ContentType="application/vnd.openxmlformats-officedocument.presentationml.slide+xml"/>
  <Override PartName="/ppt/slideMasters/slideMaster25.xml" ContentType="application/vnd.openxmlformats-officedocument.presentationml.slideMaster+xml"/>
  <Override PartName="/ppt/slides/slide25.xml" ContentType="application/vnd.openxmlformats-officedocument.presentationml.slide+xml"/>
  <Override PartName="/ppt/slideMasters/slideMaster26.xml" ContentType="application/vnd.openxmlformats-officedocument.presentationml.slideMaster+xml"/>
  <Override PartName="/ppt/slides/slide26.xml" ContentType="application/vnd.openxmlformats-officedocument.presentationml.slide+xml"/>
  <Override PartName="/ppt/slideMasters/slideMaster27.xml" ContentType="application/vnd.openxmlformats-officedocument.presentationml.slideMaster+xml"/>
  <Override PartName="/ppt/slides/slide27.xml" ContentType="application/vnd.openxmlformats-officedocument.presentationml.slide+xml"/>
  <Override PartName="/ppt/slideMasters/slideMaster28.xml" ContentType="application/vnd.openxmlformats-officedocument.presentationml.slideMaster+xml"/>
  <Override PartName="/ppt/slides/slide28.xml" ContentType="application/vnd.openxmlformats-officedocument.presentationml.slide+xml"/>
  <Override PartName="/ppt/slideMasters/slideMaster29.xml" ContentType="application/vnd.openxmlformats-officedocument.presentationml.slideMaster+xml"/>
  <Override PartName="/ppt/slides/slide29.xml" ContentType="application/vnd.openxmlformats-officedocument.presentationml.slide+xml"/>
  <Override PartName="/ppt/slideMasters/slideMaster30.xml" ContentType="application/vnd.openxmlformats-officedocument.presentationml.slideMaster+xml"/>
  <Override PartName="/ppt/slides/slide30.xml" ContentType="application/vnd.openxmlformats-officedocument.presentationml.slide+xml"/>
  <Override PartName="/ppt/slideMasters/slideMaster31.xml" ContentType="application/vnd.openxmlformats-officedocument.presentationml.slideMaster+xml"/>
  <Override PartName="/ppt/slides/slide31.xml" ContentType="application/vnd.openxmlformats-officedocument.presentationml.slide+xml"/>
  <Override PartName="/ppt/slideMasters/slideMaster32.xml" ContentType="application/vnd.openxmlformats-officedocument.presentationml.slideMaster+xml"/>
  <Override PartName="/ppt/slides/slide32.xml" ContentType="application/vnd.openxmlformats-officedocument.presentationml.slide+xml"/>
  <Override PartName="/ppt/slideMasters/slideMaster33.xml" ContentType="application/vnd.openxmlformats-officedocument.presentationml.slideMaster+xml"/>
  <Override PartName="/ppt/slides/slide33.xml" ContentType="application/vnd.openxmlformats-officedocument.presentationml.slide+xml"/>
  <Override PartName="/ppt/slideMasters/slideMaster34.xml" ContentType="application/vnd.openxmlformats-officedocument.presentationml.slideMaster+xml"/>
  <Override PartName="/ppt/slides/slide34.xml" ContentType="application/vnd.openxmlformats-officedocument.presentationml.slide+xml"/>
  <Override PartName="/ppt/slideMasters/slideMaster35.xml" ContentType="application/vnd.openxmlformats-officedocument.presentationml.slideMaster+xml"/>
  <Override PartName="/ppt/slides/slide35.xml" ContentType="application/vnd.openxmlformats-officedocument.presentationml.slide+xml"/>
  <Override PartName="/ppt/slideMasters/slideMaster36.xml" ContentType="application/vnd.openxmlformats-officedocument.presentationml.slideMaster+xml"/>
  <Override PartName="/ppt/slides/slide36.xml" ContentType="application/vnd.openxmlformats-officedocument.presentationml.slide+xml"/>
  <Override PartName="/ppt/slideMasters/slideMaster37.xml" ContentType="application/vnd.openxmlformats-officedocument.presentationml.slideMaster+xml"/>
  <Override PartName="/ppt/slides/slide37.xml" ContentType="application/vnd.openxmlformats-officedocument.presentationml.slide+xml"/>
  <Override PartName="/ppt/slideMasters/slideMaster38.xml" ContentType="application/vnd.openxmlformats-officedocument.presentationml.slideMaster+xml"/>
  <Override PartName="/ppt/slides/slide38.xml" ContentType="application/vnd.openxmlformats-officedocument.presentationml.slide+xml"/>
  <Override PartName="/ppt/slideMasters/slideMaster39.xml" ContentType="application/vnd.openxmlformats-officedocument.presentationml.slideMaster+xml"/>
  <Override PartName="/ppt/slides/slide39.xml" ContentType="application/vnd.openxmlformats-officedocument.presentationml.slide+xml"/>
  <Override PartName="/ppt/slideMasters/slideMaster40.xml" ContentType="application/vnd.openxmlformats-officedocument.presentationml.slideMaster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notesMasterIdLst>
    <p:notesMasterId r:id="rId42"/>
  </p:notesMaster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표지" id="{ce3bac3b-af84-0ab3-bbe4-fc541b9035fd}">
          <p14:sldIdLst>
            <p14:sldId id="256"/>
            <p14:sldId id="257"/>
            <p14:sldId id="258"/>
          </p14:sldIdLst>
        </p14:section>
        <p14:section name="제안 배경" id="{fe1e959f-bd36-c636-3e08-b17e12b63a09}">
          <p14:sldIdLst>
            <p14:sldId id="259"/>
            <p14:sldId id="260"/>
          </p14:sldIdLst>
        </p14:section>
        <p14:section name="솔루션 개요" id="{9b87c0e6-50fe-fbf3-b07c-000a34872600}">
          <p14:sldIdLst>
            <p14:sldId id="261"/>
            <p14:sldId id="262"/>
            <p14:sldId id="263"/>
            <p14:sldId id="264"/>
          </p14:sldIdLst>
        </p14:section>
        <p14:section name="기능 상세" id="{a20417b4-9c8b-6ce0-ddd1-3c07b30b5269}">
          <p14:sldIdLst>
            <p14:sldId id="265"/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</p14:sldIdLst>
        </p14:section>
        <p14:section name="AI 업무 처리" id="{ecb15882-66d7-265a-b43d-c48cc7c88217}">
          <p14:sldIdLst>
            <p14:sldId id="279"/>
            <p14:sldId id="280"/>
            <p14:sldId id="281"/>
            <p14:sldId id="282"/>
          </p14:sldIdLst>
        </p14:section>
        <p14:section name="도입 방안" id="{fa7b8886-a254-f95a-e6d7-5148dc569750}">
          <p14:sldIdLst>
            <p14:sldId id="283"/>
            <p14:sldId id="284"/>
            <p14:sldId id="285"/>
            <p14:sldId id="286"/>
            <p14:sldId id="287"/>
          </p14:sldIdLst>
        </p14:section>
        <p14:section name="의사결정" id="{cc50f489-68ff-944a-b5be-804fe7a73158}">
          <p14:sldIdLst>
            <p14:sldId id="288"/>
            <p14:sldId id="289"/>
            <p14:sldId id="290"/>
            <p14:sldId id="291"/>
            <p14:sldId id="292"/>
            <p14:sldId id="293"/>
          </p14:sldIdLst>
        </p14:section>
        <p14:section name="부록" id="{618b3978-cb01-2543-f393-5226bb10de9e}">
          <p14:sldIdLst>
            <p14:sldId id="294"/>
          </p14:sldIdLst>
        </p14:section>
        <p14:section name="마무리" id="{3d560f70-ebe4-eb14-98c7-bc857ea3335f}">
          <p14:sldIdLst>
            <p14:sldId id="295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notesMaster" Target="notesMasters/notesMaster1.xml"/><Relationship Id="rId43" Type="http://schemas.openxmlformats.org/officeDocument/2006/relationships/presProps" Target="presProps.xml"/><Relationship Id="rId44" Type="http://schemas.openxmlformats.org/officeDocument/2006/relationships/viewProps" Target="viewProps.xml"/><Relationship Id="rId45" Type="http://schemas.openxmlformats.org/officeDocument/2006/relationships/theme" Target="theme/theme1.xml"/><Relationship Id="rId4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_rels/notesSlide1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5.xml"/>
		</Relationships>
</file>

<file path=ppt/notesSlides/_rels/notesSlide1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6.xml"/>
		</Relationships>
</file>

<file path=ppt/notesSlides/_rels/notesSlide1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7.xml"/>
		</Relationships>
</file>

<file path=ppt/notesSlides/_rels/notesSlide1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8.xml"/>
		</Relationships>
</file>

<file path=ppt/notesSlides/_rels/notesSlide1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9.xml"/>
		</Relationships>
</file>

<file path=ppt/notesSlides/_rels/notesSlide2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0.xml"/>
		</Relationships>
</file>

<file path=ppt/notesSlides/_rels/notesSlide2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1.xml"/>
		</Relationships>
</file>

<file path=ppt/notesSlides/_rels/notesSlide2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2.xml"/>
		</Relationships>
</file>

<file path=ppt/notesSlides/_rels/notesSlide2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3.xml"/>
		</Relationships>
</file>

<file path=ppt/notesSlides/_rels/notesSlide2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4.xml"/>
		</Relationships>
</file>

<file path=ppt/notesSlides/_rels/notesSlide2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5.xml"/>
		</Relationships>
</file>

<file path=ppt/notesSlides/_rels/notesSlide2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6.xml"/>
		</Relationships>
</file>

<file path=ppt/notesSlides/_rels/notesSlide2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7.xml"/>
		</Relationships>
</file>

<file path=ppt/notesSlides/_rels/notesSlide2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8.xml"/>
		</Relationships>
</file>

<file path=ppt/notesSlides/_rels/notesSlide2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9.xml"/>
		</Relationships>
</file>

<file path=ppt/notesSlides/_rels/notesSlide3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0.xml"/>
		</Relationships>
</file>

<file path=ppt/notesSlides/_rels/notesSlide3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1.xml"/>
		</Relationships>
</file>

<file path=ppt/notesSlides/_rels/notesSlide3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2.xml"/>
		</Relationships>
</file>

<file path=ppt/notesSlides/_rels/notesSlide3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3.xml"/>
		</Relationships>
</file>

<file path=ppt/notesSlides/_rels/notesSlide3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4.xml"/>
		</Relationships>
</file>

<file path=ppt/notesSlides/_rels/notesSlide3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5.xml"/>
		</Relationships>
</file>

<file path=ppt/notesSlides/_rels/notesSlide3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6.xml"/>
		</Relationships>
</file>

<file path=ppt/notesSlides/_rels/notesSlide3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7.xml"/>
		</Relationships>
</file>

<file path=ppt/notesSlides/_rels/notesSlide3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8.xml"/>
		</Relationships>
</file>

<file path=ppt/notesSlides/_rels/notesSlide3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9.xml"/>
		</Relationships>
</file>

<file path=ppt/notesSlides/_rels/notesSlide4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image" Target="../media/CONTENT-image-1.png"/><Relationship Id="rId2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image" Target="../media/DARK-image-1.png"/><Relationship Id="rId2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6309360"/>
            <a:ext cx="54864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PGB&amp;Company · 피지비앤컴퍼니  |  경비처리 솔루션 제안서</a:t>
            </a:r>
            <a:endParaRPr lang="en-US" sz="850" dirty="0"/>
          </a:p>
        </p:txBody>
      </p:sp>
      <p:sp>
        <p:nvSpPr>
          <p:cNvPr id="3" name="Text 1"/>
          <p:cNvSpPr/>
          <p:nvPr/>
        </p:nvSpPr>
        <p:spPr>
          <a:xfrm>
            <a:off x="4727448" y="630936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Confidential · 검토용 자료</a:t>
            </a:r>
            <a:endParaRPr lang="en-US" sz="850" dirty="0"/>
          </a:p>
        </p:txBody>
      </p:sp>
      <p:sp>
        <p:nvSpPr>
          <p:cNvPr id="4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rtlCol="0"/>
          <a:lstStyle>
            <a:lvl1pPr algn="l" indent="0" marL="0">
              <a:buNone/>
              <a:defRPr lang="en-US" sz="2600" b="1" dirty="0">
                <a:solidFill>
                  <a:schemeClr val="tx2"/>
                </a:solidFill>
              </a:defRPr>
            </a:lvl1pPr>
          </a:lstStyle>
          <a:p>
            <a:pPr eaLnBrk="0" latinLnBrk="0" algn="l" indent="0" marL="0">
              <a:buNone/>
            </a:pPr>
            <a:endParaRPr lang="en-US" sz="26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1002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ARK">
    <p:bg>
      <p:bgPr>
        <a:blipFill dpi="0" rotWithShape="1">
          <a:blip r:embed="rId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null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-1.jpg"/><Relationship Id="rId2" Type="http://schemas.openxmlformats.org/officeDocument/2006/relationships/slideLayout" Target="../slideLayouts/slideLayout3.xml"/><Relationship Id="rId3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1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2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3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4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5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6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7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8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8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-19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1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0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1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2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3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5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2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image" Target="../media/image-26-1.jpg"/><Relationship Id="rId2" Type="http://schemas.openxmlformats.org/officeDocument/2006/relationships/image" Target="../media/image-26-2.jpg"/><Relationship Id="rId3" Type="http://schemas.openxmlformats.org/officeDocument/2006/relationships/image" Target="../media/image-26-3.jpg"/><Relationship Id="rId4" Type="http://schemas.openxmlformats.org/officeDocument/2006/relationships/slideLayout" Target="../slideLayouts/slideLayout2.xml"/><Relationship Id="rId5" Type="http://schemas.openxmlformats.org/officeDocument/2006/relationships/notesSlide" Target="../notesSlides/notesSlide26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image" Target="../media/image-30-1.jpg"/><Relationship Id="rId2" Type="http://schemas.openxmlformats.org/officeDocument/2006/relationships/slideLayout" Target="../slideLayouts/slideLayout2.xml"/><Relationship Id="rId3" Type="http://schemas.openxmlformats.org/officeDocument/2006/relationships/notesSlide" Target="../notesSlides/notesSlide30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548640"/>
            <a:ext cx="1005840" cy="347472"/>
          </a:xfrm>
          <a:prstGeom prst="roundRect">
            <a:avLst>
              <a:gd name="adj" fmla="val 21053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548640" y="548640"/>
            <a:ext cx="1005840" cy="34747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200" b="1" dirty="0">
                <a:solidFill>
                  <a:srgbClr val="1D2D3E"/>
                </a:solidFill>
              </a:rPr>
              <a:t>제안서</a:t>
            </a:r>
            <a:endParaRPr lang="en-US" sz="1200" dirty="0"/>
          </a:p>
        </p:txBody>
      </p:sp>
      <p:sp>
        <p:nvSpPr>
          <p:cNvPr id="4" name="Text 2"/>
          <p:cNvSpPr txBox="1"/>
          <p:nvPr/>
        </p:nvSpPr>
        <p:spPr>
          <a:xfrm>
            <a:off x="548640" y="123444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dirty="0">
                <a:solidFill>
                  <a:srgbClr val="556B82"/>
                </a:solidFill>
              </a:rPr>
              <a:t>[고객사]</a:t>
            </a:r>
            <a:endParaRPr lang="en-US" sz="1800" dirty="0"/>
          </a:p>
        </p:txBody>
      </p:sp>
      <p:sp>
        <p:nvSpPr>
          <p:cNvPr id="5" name="Text 3"/>
          <p:cNvSpPr txBox="1"/>
          <p:nvPr/>
        </p:nvSpPr>
        <p:spPr>
          <a:xfrm>
            <a:off x="548640" y="1691640"/>
            <a:ext cx="44805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경비처리 솔루션</a:t>
            </a:r>
            <a:endParaRPr lang="en-US" sz="3200" dirty="0"/>
          </a:p>
        </p:txBody>
      </p:sp>
      <p:sp>
        <p:nvSpPr>
          <p:cNvPr id="6" name="Text 4"/>
          <p:cNvSpPr txBox="1"/>
          <p:nvPr/>
        </p:nvSpPr>
        <p:spPr>
          <a:xfrm>
            <a:off x="548640" y="3337560"/>
            <a:ext cx="4480560" cy="12801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dirty="0">
                <a:solidFill>
                  <a:srgbClr val="556B82"/>
                </a:solidFill>
              </a:rPr>
              <a:t>법인카드 · 매입세금계산서 · 기타영수증 · 출장비 — 증빙에서 전표 · 결재 · 승인까지 한 흐름으로, AI가 반복 입력을 맡습니다.</a:t>
            </a:r>
            <a:endParaRPr lang="en-US" sz="1400" dirty="0"/>
          </a:p>
        </p:txBody>
      </p:sp>
      <p:sp>
        <p:nvSpPr>
          <p:cNvPr id="7" name="Text 5"/>
          <p:cNvSpPr txBox="1"/>
          <p:nvPr/>
        </p:nvSpPr>
        <p:spPr>
          <a:xfrm>
            <a:off x="548640" y="4800600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제안사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1463040" y="4800600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피지비앤컴퍼니 (PGB&amp;Company)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548640" y="5129784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담당자</a:t>
            </a:r>
            <a:endParaRPr lang="en-US" sz="1100" dirty="0"/>
          </a:p>
        </p:txBody>
      </p:sp>
      <p:sp>
        <p:nvSpPr>
          <p:cNvPr id="10" name="Text 8"/>
          <p:cNvSpPr txBox="1"/>
          <p:nvPr/>
        </p:nvSpPr>
        <p:spPr>
          <a:xfrm>
            <a:off x="1463040" y="5129784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임민택</a:t>
            </a:r>
            <a:endParaRPr lang="en-US" sz="1100" dirty="0"/>
          </a:p>
        </p:txBody>
      </p:sp>
      <p:sp>
        <p:nvSpPr>
          <p:cNvPr id="11" name="Text 9"/>
          <p:cNvSpPr txBox="1"/>
          <p:nvPr/>
        </p:nvSpPr>
        <p:spPr>
          <a:xfrm>
            <a:off x="548640" y="5458968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작성일</a:t>
            </a:r>
            <a:endParaRPr lang="en-US" sz="1100" dirty="0"/>
          </a:p>
        </p:txBody>
      </p:sp>
      <p:sp>
        <p:nvSpPr>
          <p:cNvPr id="12" name="Text 10"/>
          <p:cNvSpPr txBox="1"/>
          <p:nvPr/>
        </p:nvSpPr>
        <p:spPr>
          <a:xfrm>
            <a:off x="1463040" y="5458968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2026-11-06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548640" y="5788152"/>
            <a:ext cx="9144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556B82"/>
                </a:solidFill>
              </a:rPr>
              <a:t>버전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1463040" y="5788152"/>
            <a:ext cx="35661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dirty="0">
                <a:solidFill>
                  <a:srgbClr val="1D2D3E"/>
                </a:solidFill>
              </a:rPr>
              <a:t>v1.0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548640" y="4663440"/>
            <a:ext cx="4480560" cy="0"/>
          </a:xfrm>
          <a:prstGeom prst="line">
            <a:avLst/>
          </a:prstGeom>
          <a:noFill/>
          <a:ln w="12700">
            <a:solidFill>
              <a:srgbClr val="1D2D3E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548640" y="6172200"/>
            <a:ext cx="44805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850" dirty="0">
                <a:solidFill>
                  <a:srgbClr val="556B82"/>
                </a:solidFill>
              </a:rPr>
              <a:t>본 문서는 검토용으로 작성되었으며, 제안사의 동의 없이 외부에 배포할 수 없습니다.</a:t>
            </a:r>
            <a:endParaRPr lang="en-US" sz="850" dirty="0"/>
          </a:p>
        </p:txBody>
      </p:sp>
      <p:sp>
        <p:nvSpPr>
          <p:cNvPr id="17" name="Shape 15"/>
          <p:cNvSpPr/>
          <p:nvPr/>
        </p:nvSpPr>
        <p:spPr>
          <a:xfrm>
            <a:off x="5349921" y="484632"/>
            <a:ext cx="6262278" cy="588873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8" name="Image 0" descr="cover_dg3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368209" y="502920"/>
            <a:ext cx="6225702" cy="585216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요약</a:t>
            </a:r>
            <a:endParaRPr lang="en-US" sz="1000" dirty="0"/>
          </a:p>
        </p:txBody>
      </p:sp>
      <p:sp>
        <p:nvSpPr>
          <p:cNvPr id="4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이 제안서로 결정하실 것</a:t>
            </a:r>
            <a:endParaRPr lang="en-US" sz="2600" dirty="0"/>
          </a:p>
        </p:txBody>
      </p:sp>
      <p:sp>
        <p:nvSpPr>
          <p:cNvPr id="5" name="Text 3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경비처리 솔루션 4주 파일럿 승인 — 법인카드 전표 업무 1개</a:t>
            </a:r>
            <a:endParaRPr lang="en-US" sz="1350" dirty="0"/>
          </a:p>
        </p:txBody>
      </p:sp>
      <p:sp>
        <p:nvSpPr>
          <p:cNvPr id="6" name="Shape 4"/>
          <p:cNvSpPr/>
          <p:nvPr/>
        </p:nvSpPr>
        <p:spPr>
          <a:xfrm>
            <a:off x="457200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결정권자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최종 결정: CFO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검토: 재무 · 회계팀장 · IT · ERP 팀장 · 내부통제 · 감사 · 현업 대표 사용자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4306824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권장안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B. 파일럿 (권장) — 법인카드 미정산 전표 1개 업무, 4주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비교: A. 현행 유지 · C. 전면 도입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8156448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기준 · 일정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최근 10회 중 9회 이상 성공 · 기존 데이터 변경 0건 · KPI 개선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4주 안에 결정, 결정 다음 주 착수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</a:t>
            </a:fld>
            <a:endParaRPr lang="en-US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목차</a:t>
            </a:r>
            <a:endParaRPr lang="en-US" sz="2600" dirty="0"/>
          </a:p>
        </p:txBody>
      </p:sp>
      <p:sp>
        <p:nvSpPr>
          <p:cNvPr id="3" name="Shape 1"/>
          <p:cNvSpPr/>
          <p:nvPr/>
        </p:nvSpPr>
        <p:spPr>
          <a:xfrm>
            <a:off x="548640" y="173736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173736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01</a:t>
            </a:r>
            <a:endParaRPr lang="en-US" sz="2000" dirty="0"/>
          </a:p>
        </p:txBody>
      </p:sp>
      <p:sp>
        <p:nvSpPr>
          <p:cNvPr id="5" name="Text 3"/>
          <p:cNvSpPr txBox="1"/>
          <p:nvPr/>
        </p:nvSpPr>
        <p:spPr>
          <a:xfrm>
            <a:off x="1463040" y="179222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제안 배경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경비처리의 지금과 앞으로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548640" y="260604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731520" y="260604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02</a:t>
            </a:r>
            <a:endParaRPr lang="en-US" sz="2000" dirty="0"/>
          </a:p>
        </p:txBody>
      </p:sp>
      <p:sp>
        <p:nvSpPr>
          <p:cNvPr id="8" name="Text 6"/>
          <p:cNvSpPr txBox="1"/>
          <p:nvPr/>
        </p:nvSpPr>
        <p:spPr>
          <a:xfrm>
            <a:off x="1463040" y="266090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솔루션 개요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6개 앱 구성 · 특장점 · 기대효과</a:t>
            </a:r>
            <a:endParaRPr lang="en-US" sz="1500" dirty="0"/>
          </a:p>
        </p:txBody>
      </p:sp>
      <p:sp>
        <p:nvSpPr>
          <p:cNvPr id="9" name="Shape 7"/>
          <p:cNvSpPr/>
          <p:nvPr/>
        </p:nvSpPr>
        <p:spPr>
          <a:xfrm>
            <a:off x="548640" y="347472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731520" y="347472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03</a:t>
            </a:r>
            <a:endParaRPr lang="en-US" sz="2000" dirty="0"/>
          </a:p>
        </p:txBody>
      </p:sp>
      <p:sp>
        <p:nvSpPr>
          <p:cNvPr id="11" name="Text 9"/>
          <p:cNvSpPr txBox="1"/>
          <p:nvPr/>
        </p:nvSpPr>
        <p:spPr>
          <a:xfrm>
            <a:off x="1463040" y="352958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기능 상세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앱별 화면과 도입 전 · 후</a:t>
            </a:r>
            <a:endParaRPr lang="en-US" sz="1500" dirty="0"/>
          </a:p>
        </p:txBody>
      </p:sp>
      <p:sp>
        <p:nvSpPr>
          <p:cNvPr id="12" name="Shape 10"/>
          <p:cNvSpPr/>
          <p:nvPr/>
        </p:nvSpPr>
        <p:spPr>
          <a:xfrm>
            <a:off x="548640" y="434340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731520" y="434340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04</a:t>
            </a:r>
            <a:endParaRPr lang="en-US" sz="2000" dirty="0"/>
          </a:p>
        </p:txBody>
      </p:sp>
      <p:sp>
        <p:nvSpPr>
          <p:cNvPr id="14" name="Text 12"/>
          <p:cNvSpPr txBox="1"/>
          <p:nvPr/>
        </p:nvSpPr>
        <p:spPr>
          <a:xfrm>
            <a:off x="1463040" y="439826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AI 업무 처리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학습 · 검증 · 안전장치</a:t>
            </a:r>
            <a:endParaRPr lang="en-US" sz="1500" dirty="0"/>
          </a:p>
        </p:txBody>
      </p:sp>
      <p:sp>
        <p:nvSpPr>
          <p:cNvPr id="15" name="Shape 13"/>
          <p:cNvSpPr/>
          <p:nvPr/>
        </p:nvSpPr>
        <p:spPr>
          <a:xfrm>
            <a:off x="6217920" y="173736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6400800" y="173736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05</a:t>
            </a:r>
            <a:endParaRPr lang="en-US" sz="2000" dirty="0"/>
          </a:p>
        </p:txBody>
      </p:sp>
      <p:sp>
        <p:nvSpPr>
          <p:cNvPr id="17" name="Text 15"/>
          <p:cNvSpPr txBox="1"/>
          <p:nvPr/>
        </p:nvSpPr>
        <p:spPr>
          <a:xfrm>
            <a:off x="7132320" y="179222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도입 방안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연결 구조 · 구축 사례 · 일정 · 가격</a:t>
            </a:r>
            <a:endParaRPr lang="en-US" sz="1500" dirty="0"/>
          </a:p>
        </p:txBody>
      </p:sp>
      <p:sp>
        <p:nvSpPr>
          <p:cNvPr id="18" name="Shape 16"/>
          <p:cNvSpPr/>
          <p:nvPr/>
        </p:nvSpPr>
        <p:spPr>
          <a:xfrm>
            <a:off x="6217920" y="260604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6400800" y="260604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06</a:t>
            </a:r>
            <a:endParaRPr lang="en-US" sz="2000" dirty="0"/>
          </a:p>
        </p:txBody>
      </p:sp>
      <p:sp>
        <p:nvSpPr>
          <p:cNvPr id="20" name="Text 18"/>
          <p:cNvSpPr txBox="1"/>
          <p:nvPr/>
        </p:nvSpPr>
        <p:spPr>
          <a:xfrm>
            <a:off x="7132320" y="266090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의사결정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대상자 · 선택안 · 결정 기준 · 일정</a:t>
            </a:r>
            <a:endParaRPr lang="en-US" sz="1500" dirty="0"/>
          </a:p>
        </p:txBody>
      </p:sp>
      <p:sp>
        <p:nvSpPr>
          <p:cNvPr id="21" name="Shape 19"/>
          <p:cNvSpPr/>
          <p:nvPr/>
        </p:nvSpPr>
        <p:spPr>
          <a:xfrm>
            <a:off x="6217920" y="3474720"/>
            <a:ext cx="5394960" cy="713232"/>
          </a:xfrm>
          <a:prstGeom prst="roundRect">
            <a:avLst>
              <a:gd name="adj" fmla="val 1666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6400800" y="3474720"/>
            <a:ext cx="731520" cy="7132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2000" b="1" dirty="0">
                <a:solidFill>
                  <a:schemeClr val="accent2"/>
                </a:solidFill>
              </a:rPr>
              <a:t>07</a:t>
            </a:r>
            <a:endParaRPr lang="en-US" sz="2000" dirty="0"/>
          </a:p>
        </p:txBody>
      </p:sp>
      <p:sp>
        <p:nvSpPr>
          <p:cNvPr id="23" name="Text 21"/>
          <p:cNvSpPr txBox="1"/>
          <p:nvPr/>
        </p:nvSpPr>
        <p:spPr>
          <a:xfrm>
            <a:off x="7132320" y="3529584"/>
            <a:ext cx="4343400" cy="60350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부록</a:t>
            </a:r>
            <a:endParaRPr lang="en-US" sz="1500" dirty="0"/>
          </a:p>
          <a:p>
            <a:pPr eaLnBrk="0" latinLnBrk="0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가격 · 제안사 소개</a:t>
            </a:r>
            <a:endParaRPr lang="en-US" sz="15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</a:t>
            </a:fld>
            <a:endParaRPr 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01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제안 배경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경비처리는 가장 많은 사람이 가장 자주 하는 회계 업무입니다.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Shape 5"/>
          <p:cNvSpPr/>
          <p:nvPr/>
        </p:nvSpPr>
        <p:spPr>
          <a:xfrm>
            <a:off x="6812280" y="1764792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제안 배경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제안 배경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판단할 것은 적고 입력할 것은 많은 일, 경비처리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증빙이 들어올 때마다 계정과 코스트센터를 정하고, 전표를 만들고, 결재를 올립니다.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783080"/>
            <a:ext cx="5120640" cy="4434840"/>
          </a:xfrm>
          <a:prstGeom prst="roundRect">
            <a:avLst>
              <a:gd name="adj" fmla="val 28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777240" y="196596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b="1" dirty="0">
                <a:solidFill>
                  <a:schemeClr val="tx1"/>
                </a:solidFill>
              </a:rPr>
              <a:t>지금의 방식</a:t>
            </a:r>
            <a:endParaRPr lang="en-US" sz="1800" dirty="0"/>
          </a:p>
        </p:txBody>
      </p:sp>
      <p:sp>
        <p:nvSpPr>
          <p:cNvPr id="9" name="Text 7"/>
          <p:cNvSpPr txBox="1"/>
          <p:nvPr/>
        </p:nvSpPr>
        <p:spPr>
          <a:xfrm>
            <a:off x="777240" y="2377440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accent5"/>
                </a:solidFill>
              </a:rPr>
              <a:t>사람이 반복하는 일</a:t>
            </a:r>
            <a:endParaRPr lang="en-US" sz="1200" dirty="0"/>
          </a:p>
        </p:txBody>
      </p:sp>
      <p:sp>
        <p:nvSpPr>
          <p:cNvPr id="10" name="Text 8"/>
          <p:cNvSpPr txBox="1"/>
          <p:nvPr/>
        </p:nvSpPr>
        <p:spPr>
          <a:xfrm>
            <a:off x="777240" y="28803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증빙마다 수기 입력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법인카드 · 세금계산서 · 영수증을 건마다 계정 · 적요를 넣어 전표로 만듭니다.</a:t>
            </a:r>
            <a:endParaRPr lang="en-US" sz="1400" dirty="0"/>
          </a:p>
        </p:txBody>
      </p:sp>
      <p:sp>
        <p:nvSpPr>
          <p:cNvPr id="11" name="Text 9"/>
          <p:cNvSpPr txBox="1"/>
          <p:nvPr/>
        </p:nvSpPr>
        <p:spPr>
          <a:xfrm>
            <a:off x="777240" y="36804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결재와 전표가 따로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결재 시스템과 SAP를 오가며 상태를 확인하고 다시 맞춥니다.</a:t>
            </a:r>
            <a:endParaRPr lang="en-US" sz="1400" dirty="0"/>
          </a:p>
        </p:txBody>
      </p:sp>
      <p:sp>
        <p:nvSpPr>
          <p:cNvPr id="12" name="Text 10"/>
          <p:cNvSpPr txBox="1"/>
          <p:nvPr/>
        </p:nvSpPr>
        <p:spPr>
          <a:xfrm>
            <a:off x="777240" y="44805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chemeClr val="tx1"/>
                </a:solidFill>
              </a:rPr>
              <a:t>월말 몰림과 감사 대응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chemeClr val="accent5"/>
                </a:solidFill>
              </a:rPr>
              <a:t>영수증을 월말에 몰아 처리하고, 감사 때 증빙을 다시 찾습니다.</a:t>
            </a:r>
            <a:endParaRPr lang="en-US" sz="1400" dirty="0"/>
          </a:p>
        </p:txBody>
      </p:sp>
      <p:sp>
        <p:nvSpPr>
          <p:cNvPr id="13" name="Shape 11"/>
          <p:cNvSpPr/>
          <p:nvPr/>
        </p:nvSpPr>
        <p:spPr>
          <a:xfrm>
            <a:off x="5943600" y="3657600"/>
            <a:ext cx="292608" cy="548640"/>
          </a:xfrm>
          <a:prstGeom prst="chevron">
            <a:avLst/>
          </a:prstGeom>
          <a:solidFill>
            <a:srgbClr val="0064D9"/>
          </a:solidFill>
          <a:ln w="12700">
            <a:solidFill>
              <a:srgbClr val="0064D9"/>
            </a:solidFill>
            <a:prstDash val="solid"/>
          </a:ln>
        </p:spPr>
      </p:sp>
      <p:sp>
        <p:nvSpPr>
          <p:cNvPr id="14" name="Shape 12"/>
          <p:cNvSpPr/>
          <p:nvPr/>
        </p:nvSpPr>
        <p:spPr>
          <a:xfrm>
            <a:off x="6611112" y="1783080"/>
            <a:ext cx="5120640" cy="4434840"/>
          </a:xfrm>
          <a:prstGeom prst="roundRect">
            <a:avLst>
              <a:gd name="adj" fmla="val 2887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6931152" y="1965960"/>
            <a:ext cx="44805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800" b="1" dirty="0">
                <a:solidFill>
                  <a:srgbClr val="1D2D3E"/>
                </a:solidFill>
              </a:rPr>
              <a:t>앞으로의 방식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6931152" y="2377440"/>
            <a:ext cx="44805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앱과 AI가 처리하고 사람은 판단</a:t>
            </a:r>
            <a:endParaRPr lang="en-US" sz="1200" dirty="0"/>
          </a:p>
        </p:txBody>
      </p:sp>
      <p:sp>
        <p:nvSpPr>
          <p:cNvPr id="17" name="Text 15"/>
          <p:cNvSpPr txBox="1"/>
          <p:nvPr/>
        </p:nvSpPr>
        <p:spPr>
          <a:xfrm>
            <a:off x="6931152" y="28803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업무 프로그램에 AI 기능 탑재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모든 업무 앱에 AI 패널이 들어 있어, 앱을 학습한 AI가 지시 한 줄로 조회 · 입력 · 보고를 처리합니다.</a:t>
            </a:r>
            <a:endParaRPr lang="en-US" sz="1400" dirty="0"/>
          </a:p>
        </p:txBody>
      </p:sp>
      <p:sp>
        <p:nvSpPr>
          <p:cNvPr id="18" name="Text 16"/>
          <p:cNvSpPr txBox="1"/>
          <p:nvPr/>
        </p:nvSpPr>
        <p:spPr>
          <a:xfrm>
            <a:off x="6931152" y="36804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증빙을 불러와 바로 전표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카드사 · 국세청 자료를 불러오고 사유를 고르면 계정이 따라옵니다.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931152" y="44805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전표 · 결재 · 승인을 한 흐름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전표현황에서 상신 · 회수 · 취소, 승인 즉시 회계전표로 연계됩니다.</a:t>
            </a:r>
            <a:endParaRPr lang="en-US" sz="1400" dirty="0"/>
          </a:p>
        </p:txBody>
      </p:sp>
      <p:sp>
        <p:nvSpPr>
          <p:cNvPr id="20" name="Text 18"/>
          <p:cNvSpPr txBox="1"/>
          <p:nvPr/>
        </p:nvSpPr>
        <p:spPr>
          <a:xfrm>
            <a:off x="6931152" y="5280660"/>
            <a:ext cx="448056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spcAft>
                <a:spcPts val="200"/>
              </a:spcAft>
              <a:buNone/>
            </a:pPr>
            <a:r>
              <a:rPr lang="en-US" sz="1400" b="1" dirty="0">
                <a:solidFill>
                  <a:srgbClr val="1D2D3E"/>
                </a:solidFill>
              </a:rPr>
              <a:t>반복 입력은 AI가</a:t>
            </a:r>
            <a:endParaRPr lang="en-US" sz="1400" dirty="0"/>
          </a:p>
          <a:p>
            <a:pPr eaLnBrk="0" latinLnBrk="0" indent="0" marL="0">
              <a:spcAft>
                <a:spcPts val="200"/>
              </a:spcAft>
              <a:buNone/>
            </a:pPr>
            <a:r>
              <a:rPr lang="en-US" sz="1200" dirty="0">
                <a:solidFill>
                  <a:srgbClr val="556B82"/>
                </a:solidFill>
              </a:rPr>
              <a:t>"미정산 전표 생성" 지시 한 줄로 AI가 처리하고, 승인은 사람이 합니다.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5</a:t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02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솔루션 개요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6개 앱이 증빙 → 결재상신 → 승인으로 이어집니다.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Shape 6"/>
          <p:cNvSpPr/>
          <p:nvPr/>
        </p:nvSpPr>
        <p:spPr>
          <a:xfrm>
            <a:off x="6812280" y="2331720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9" name="Text 7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8516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8516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경비처리 솔루션 · 앱 6개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솔루션 개요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6개 앱이 하나의 경비처리 흐름으로 이어집니다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① 증빙 · 전표생성 → ② 결재상신 → ③ 승인. 생성 4개, 관리 1개, 승인 1개 앱입니다.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783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594360" y="1892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전표생성</a:t>
            </a:r>
            <a:endParaRPr lang="en-US" sz="900" dirty="0"/>
          </a:p>
        </p:txBody>
      </p:sp>
      <p:sp>
        <p:nvSpPr>
          <p:cNvPr id="9" name="Text 7"/>
          <p:cNvSpPr txBox="1"/>
          <p:nvPr/>
        </p:nvSpPr>
        <p:spPr>
          <a:xfrm>
            <a:off x="594360" y="2130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법인카드</a:t>
            </a:r>
            <a:endParaRPr lang="en-US" sz="1400" dirty="0"/>
          </a:p>
        </p:txBody>
      </p:sp>
      <p:sp>
        <p:nvSpPr>
          <p:cNvPr id="10" name="Text 8"/>
          <p:cNvSpPr txBox="1"/>
          <p:nvPr/>
        </p:nvSpPr>
        <p:spPr>
          <a:xfrm>
            <a:off x="594360" y="2651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법인카드 사용내역을 불러와 계정·코스트센터를 배부하고 회계전표를 생성합니다.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4276344" y="1783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4413504" y="1892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전표생성</a:t>
            </a:r>
            <a:endParaRPr lang="en-US" sz="900" dirty="0"/>
          </a:p>
        </p:txBody>
      </p:sp>
      <p:sp>
        <p:nvSpPr>
          <p:cNvPr id="13" name="Text 11"/>
          <p:cNvSpPr txBox="1"/>
          <p:nvPr/>
        </p:nvSpPr>
        <p:spPr>
          <a:xfrm>
            <a:off x="4413504" y="2130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매입세금계산서</a:t>
            </a:r>
            <a:endParaRPr lang="en-US" sz="1400" dirty="0"/>
          </a:p>
        </p:txBody>
      </p:sp>
      <p:sp>
        <p:nvSpPr>
          <p:cNvPr id="14" name="Text 12"/>
          <p:cNvSpPr txBox="1"/>
          <p:nvPr/>
        </p:nvSpPr>
        <p:spPr>
          <a:xfrm>
            <a:off x="4413504" y="2651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국세청 매입세금계산서를 조회해 매입세액과 비용계정을 배부하고 전표를 생성합니다.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8095488" y="1783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8232648" y="1892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전표생성</a:t>
            </a:r>
            <a:endParaRPr lang="en-US" sz="900" dirty="0"/>
          </a:p>
        </p:txBody>
      </p:sp>
      <p:sp>
        <p:nvSpPr>
          <p:cNvPr id="17" name="Text 15"/>
          <p:cNvSpPr txBox="1"/>
          <p:nvPr/>
        </p:nvSpPr>
        <p:spPr>
          <a:xfrm>
            <a:off x="8232648" y="2130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기타영수증</a:t>
            </a:r>
            <a:endParaRPr lang="en-US" sz="1400" dirty="0"/>
          </a:p>
        </p:txBody>
      </p:sp>
      <p:sp>
        <p:nvSpPr>
          <p:cNvPr id="18" name="Text 16"/>
          <p:cNvSpPr txBox="1"/>
          <p:nvPr/>
        </p:nvSpPr>
        <p:spPr>
          <a:xfrm>
            <a:off x="8232648" y="2651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현금영수증·간이영수증 등 기타 증빙을 등록해 경비 전표를 생성합니다.</a:t>
            </a:r>
            <a:endParaRPr lang="en-US" sz="1150" dirty="0"/>
          </a:p>
        </p:txBody>
      </p:sp>
      <p:sp>
        <p:nvSpPr>
          <p:cNvPr id="19" name="Shape 17"/>
          <p:cNvSpPr/>
          <p:nvPr/>
        </p:nvSpPr>
        <p:spPr>
          <a:xfrm>
            <a:off x="457200" y="4069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20" name="Text 18"/>
          <p:cNvSpPr txBox="1"/>
          <p:nvPr/>
        </p:nvSpPr>
        <p:spPr>
          <a:xfrm>
            <a:off x="594360" y="4178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결재상신</a:t>
            </a:r>
            <a:endParaRPr lang="en-US" sz="900" dirty="0"/>
          </a:p>
        </p:txBody>
      </p:sp>
      <p:sp>
        <p:nvSpPr>
          <p:cNvPr id="21" name="Text 19"/>
          <p:cNvSpPr txBox="1"/>
          <p:nvPr/>
        </p:nvSpPr>
        <p:spPr>
          <a:xfrm>
            <a:off x="594360" y="4416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전표현황 및 관리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594360" y="4937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생성한 경비 전표의 상태를 한눈에 보고 결재를 상신·회수합니다.</a:t>
            </a:r>
            <a:endParaRPr lang="en-US" sz="1150" dirty="0"/>
          </a:p>
        </p:txBody>
      </p:sp>
      <p:sp>
        <p:nvSpPr>
          <p:cNvPr id="23" name="Shape 21"/>
          <p:cNvSpPr/>
          <p:nvPr/>
        </p:nvSpPr>
        <p:spPr>
          <a:xfrm>
            <a:off x="4276344" y="4069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24" name="Text 22"/>
          <p:cNvSpPr txBox="1"/>
          <p:nvPr/>
        </p:nvSpPr>
        <p:spPr>
          <a:xfrm>
            <a:off x="4413504" y="4178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결재상신</a:t>
            </a:r>
            <a:endParaRPr lang="en-US" sz="900" dirty="0"/>
          </a:p>
        </p:txBody>
      </p:sp>
      <p:sp>
        <p:nvSpPr>
          <p:cNvPr id="25" name="Text 23"/>
          <p:cNvSpPr txBox="1"/>
          <p:nvPr/>
        </p:nvSpPr>
        <p:spPr>
          <a:xfrm>
            <a:off x="4413504" y="4416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출장정산서 등록</a:t>
            </a:r>
            <a:endParaRPr lang="en-US" sz="1400" dirty="0"/>
          </a:p>
        </p:txBody>
      </p:sp>
      <p:sp>
        <p:nvSpPr>
          <p:cNvPr id="26" name="Text 24"/>
          <p:cNvSpPr txBox="1"/>
          <p:nvPr/>
        </p:nvSpPr>
        <p:spPr>
          <a:xfrm>
            <a:off x="4413504" y="4937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출장 일정과 사용 내역을 입력해 정산서를 작성하고 결재를 올립니다.</a:t>
            </a:r>
            <a:endParaRPr lang="en-US" sz="1150" dirty="0"/>
          </a:p>
        </p:txBody>
      </p:sp>
      <p:sp>
        <p:nvSpPr>
          <p:cNvPr id="27" name="Shape 25"/>
          <p:cNvSpPr/>
          <p:nvPr/>
        </p:nvSpPr>
        <p:spPr>
          <a:xfrm>
            <a:off x="8095488" y="4069080"/>
            <a:ext cx="3636264" cy="2103120"/>
          </a:xfrm>
          <a:prstGeom prst="roundRect">
            <a:avLst>
              <a:gd name="adj" fmla="val 6087"/>
            </a:avLst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</p:spPr>
      </p:sp>
      <p:sp>
        <p:nvSpPr>
          <p:cNvPr id="28" name="Text 26"/>
          <p:cNvSpPr txBox="1"/>
          <p:nvPr/>
        </p:nvSpPr>
        <p:spPr>
          <a:xfrm>
            <a:off x="8232648" y="4178808"/>
            <a:ext cx="3361944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900" b="1" dirty="0">
                <a:solidFill>
                  <a:schemeClr val="accent2"/>
                </a:solidFill>
              </a:rPr>
              <a:t>승인</a:t>
            </a:r>
            <a:endParaRPr lang="en-US" sz="900" dirty="0"/>
          </a:p>
        </p:txBody>
      </p:sp>
      <p:sp>
        <p:nvSpPr>
          <p:cNvPr id="29" name="Text 27"/>
          <p:cNvSpPr txBox="1"/>
          <p:nvPr/>
        </p:nvSpPr>
        <p:spPr>
          <a:xfrm>
            <a:off x="8232648" y="4416552"/>
            <a:ext cx="3361944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출장비정산서 승인</a:t>
            </a:r>
            <a:endParaRPr lang="en-US" sz="1400" dirty="0"/>
          </a:p>
        </p:txBody>
      </p:sp>
      <p:sp>
        <p:nvSpPr>
          <p:cNvPr id="30" name="Text 28"/>
          <p:cNvSpPr txBox="1"/>
          <p:nvPr/>
        </p:nvSpPr>
        <p:spPr>
          <a:xfrm>
            <a:off x="8232648" y="4937760"/>
            <a:ext cx="3361944" cy="1143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accent5"/>
                </a:solidFill>
              </a:rPr>
              <a:t>상신된 출장비 정산서를 검토해 승인하거나 반려합니다.</a:t>
            </a:r>
            <a:endParaRPr lang="en-US" sz="115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699516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69951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특장점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솔루션 개요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경비처리 솔루션의 네 가지 특장점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2612898" cy="3291840"/>
          </a:xfrm>
          <a:prstGeom prst="roundRect">
            <a:avLst>
              <a:gd name="adj" fmla="val 489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664208"/>
            <a:ext cx="160705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원천별 데이터 통제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286000"/>
            <a:ext cx="2155698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카드사 연동(IF) 건과 전표 생성 건은 자동으로 잠겨 수정 · 삭제가 차단됩니다. 원장과의 불일치를 막습니다.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3344418" y="1463040"/>
            <a:ext cx="2612898" cy="3291840"/>
          </a:xfrm>
          <a:prstGeom prst="roundRect">
            <a:avLst>
              <a:gd name="adj" fmla="val 489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3573018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4167378" y="1664208"/>
            <a:ext cx="160705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증빙 · 전표 한 흐름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3573018" y="2286000"/>
            <a:ext cx="2155698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승인 이력과 증빙이 전표에 자동으로 연동되어 감사 대응 자료로 남습니다.</a:t>
            </a:r>
            <a:endParaRPr lang="en-US" sz="1300" dirty="0"/>
          </a:p>
        </p:txBody>
      </p:sp>
      <p:sp>
        <p:nvSpPr>
          <p:cNvPr id="14" name="Shape 12"/>
          <p:cNvSpPr/>
          <p:nvPr/>
        </p:nvSpPr>
        <p:spPr>
          <a:xfrm>
            <a:off x="6231636" y="1463040"/>
            <a:ext cx="2612898" cy="3291840"/>
          </a:xfrm>
          <a:prstGeom prst="roundRect">
            <a:avLst>
              <a:gd name="adj" fmla="val 489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6460236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7054596" y="1664208"/>
            <a:ext cx="160705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AI가 처리하는 경비 업무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6460236" y="2286000"/>
            <a:ext cx="2155698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증빙 → 전표 → 상신 직전까지 AI가 처리합니다. 승인 · 반려만 사람이 판단합니다.</a:t>
            </a:r>
            <a:endParaRPr lang="en-US" sz="1300" dirty="0"/>
          </a:p>
        </p:txBody>
      </p:sp>
      <p:sp>
        <p:nvSpPr>
          <p:cNvPr id="18" name="Shape 16"/>
          <p:cNvSpPr/>
          <p:nvPr/>
        </p:nvSpPr>
        <p:spPr>
          <a:xfrm>
            <a:off x="9118854" y="1463040"/>
            <a:ext cx="2612898" cy="3291840"/>
          </a:xfrm>
          <a:prstGeom prst="roundRect">
            <a:avLst>
              <a:gd name="adj" fmla="val 489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9347454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04</a:t>
            </a:r>
            <a:endParaRPr lang="en-US" sz="1800" dirty="0"/>
          </a:p>
        </p:txBody>
      </p:sp>
      <p:sp>
        <p:nvSpPr>
          <p:cNvPr id="20" name="Text 18"/>
          <p:cNvSpPr txBox="1"/>
          <p:nvPr/>
        </p:nvSpPr>
        <p:spPr>
          <a:xfrm>
            <a:off x="9941814" y="1664208"/>
            <a:ext cx="1607058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SAP 표준 그대로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9347454" y="2286000"/>
            <a:ext cx="2155698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단독 서버의 UI5 앱에서 SAP로 전표를 바로 만들고, SAP 표준 코드는 고치지 않습니다.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229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기대효과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솔루션 개요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숫자로 보는 경비처리 솔루션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40080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4400" b="1" dirty="0">
                <a:solidFill>
                  <a:schemeClr val="tx2"/>
                </a:solidFill>
              </a:rPr>
              <a:t>6개</a:t>
            </a:r>
            <a:endParaRPr lang="en-US" sz="44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경비처리 앱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증빙 4종 전표생성 · 전표현황 · 출장비 승인</a:t>
            </a:r>
            <a:endParaRPr lang="en-US" sz="1100" dirty="0"/>
          </a:p>
        </p:txBody>
      </p:sp>
      <p:sp>
        <p:nvSpPr>
          <p:cNvPr id="10" name="Shape 8"/>
          <p:cNvSpPr/>
          <p:nvPr/>
        </p:nvSpPr>
        <p:spPr>
          <a:xfrm>
            <a:off x="3344418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3527298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AI 처리</a:t>
            </a:r>
            <a:endParaRPr lang="en-US" sz="3400" dirty="0"/>
          </a:p>
        </p:txBody>
      </p:sp>
      <p:sp>
        <p:nvSpPr>
          <p:cNvPr id="12" name="Text 10"/>
          <p:cNvSpPr txBox="1"/>
          <p:nvPr/>
        </p:nvSpPr>
        <p:spPr>
          <a:xfrm>
            <a:off x="3527298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증빙 → 전표 → 상신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3527298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지시 한 줄, 결재상신은 사람이 승인</a:t>
            </a:r>
            <a:endParaRPr lang="en-US" sz="1100" dirty="0"/>
          </a:p>
        </p:txBody>
      </p:sp>
      <p:sp>
        <p:nvSpPr>
          <p:cNvPr id="14" name="Shape 12"/>
          <p:cNvSpPr/>
          <p:nvPr/>
        </p:nvSpPr>
        <p:spPr>
          <a:xfrm>
            <a:off x="6231636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6414516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사람 승인</a:t>
            </a:r>
            <a:endParaRPr lang="en-US" sz="3400" dirty="0"/>
          </a:p>
        </p:txBody>
      </p:sp>
      <p:sp>
        <p:nvSpPr>
          <p:cNvPr id="16" name="Text 14"/>
          <p:cNvSpPr txBox="1"/>
          <p:nvPr/>
        </p:nvSpPr>
        <p:spPr>
          <a:xfrm>
            <a:off x="6414516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결재 · 송금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6414516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AI는 승인 단추를 누르지 않습니다</a:t>
            </a:r>
            <a:endParaRPr lang="en-US" sz="1100" dirty="0"/>
          </a:p>
        </p:txBody>
      </p:sp>
      <p:sp>
        <p:nvSpPr>
          <p:cNvPr id="18" name="Shape 16"/>
          <p:cNvSpPr/>
          <p:nvPr/>
        </p:nvSpPr>
        <p:spPr>
          <a:xfrm>
            <a:off x="9118854" y="1828800"/>
            <a:ext cx="2612898" cy="2377440"/>
          </a:xfrm>
          <a:prstGeom prst="roundRect">
            <a:avLst>
              <a:gd name="adj" fmla="val 5385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9301734" y="1965960"/>
            <a:ext cx="224713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3400" b="1" dirty="0">
                <a:solidFill>
                  <a:schemeClr val="tx2"/>
                </a:solidFill>
              </a:rPr>
              <a:t>3.5개월</a:t>
            </a:r>
            <a:endParaRPr lang="en-US" sz="3400" dirty="0"/>
          </a:p>
        </p:txBody>
      </p:sp>
      <p:sp>
        <p:nvSpPr>
          <p:cNvPr id="20" name="Text 18"/>
          <p:cNvSpPr txBox="1"/>
          <p:nvPr/>
        </p:nvSpPr>
        <p:spPr>
          <a:xfrm>
            <a:off x="9301734" y="3108960"/>
            <a:ext cx="2247138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algn="ctr" indent="0" marL="0">
              <a:buNone/>
            </a:pPr>
            <a:r>
              <a:rPr lang="en-US" sz="1500" b="1" dirty="0">
                <a:solidFill>
                  <a:schemeClr val="tx1"/>
                </a:solidFill>
              </a:rPr>
              <a:t>경비 시스템 구축 사례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9301734" y="3520440"/>
            <a:ext cx="2247138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algn="ctr" indent="0" marL="0">
              <a:buNone/>
            </a:pPr>
            <a:r>
              <a:rPr lang="en-US" sz="1100" dirty="0">
                <a:solidFill>
                  <a:schemeClr val="accent5"/>
                </a:solidFill>
              </a:rPr>
              <a:t>요구사항 8건 반영 · 시나리오 테스트 94항목</a:t>
            </a:r>
            <a:endParaRPr lang="en-US" sz="11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03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기능 상세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앱마다 실제 화면과 도입 전 · 후를 보여 드립니다.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6812280" y="2898648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1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법인카드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단순 법인카드 사용내역 조회에 그치지 않고, 데이터의 원천과 회계처리 상태에 따라 변경 가능 여부를 판정하고 통제하여 재무 데이터의 정합성을 확보하는 솔루션입니다.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3207258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corpcard_list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3170682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026914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법인카드 전표처리 — 목록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원천별 데이터 정합성 유지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카드사 연동(IF)으로 수신된 데이터와 이미 전표가 생성된 사용내역은 자동으로 잠금 처리되어 수정/삭제가 차단됩니다.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29489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290322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명확한 잠금 사유 안내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각 사용내역 줄마다 'IF 수신 건', '전표 생성 건' 등 구체적인 잠금 사유를 명확히 표시합니다.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06908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02336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국내외 사용내역 자동 설정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사용자가 '해외 사용' 여부를 변경하면, 국내(국가 KR, 통화 KRW, 거래구분 '01' 승인, 과세구분 '01')와 해외(거래구분 '03' 매입, 과세구분 '99')에 맞는 기본값이 자동으로 설정되어…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7452360" y="51892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04</a:t>
            </a:r>
            <a:endParaRPr lang="en-US" sz="1400" dirty="0"/>
          </a:p>
        </p:txBody>
      </p:sp>
      <p:sp>
        <p:nvSpPr>
          <p:cNvPr id="17" name="Text 14"/>
          <p:cNvSpPr txBox="1"/>
          <p:nvPr/>
        </p:nvSpPr>
        <p:spPr>
          <a:xfrm>
            <a:off x="7955280" y="514350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승인번호 자릿수 자동 검증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국내 승인번호는 8자리 또는 10자리를, 해외 승인번호는 22~23자리를 준수하도록 저장 시 자동으로 점검하고, 유효하지 않은 경우 명확한 안내와 함께 저장을 막습니다.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11</a:t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1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법인카드 — 도입 전 · 도입 후</a:t>
            </a:r>
            <a:endParaRPr lang="en-US" sz="2600" dirty="0"/>
          </a:p>
        </p:txBody>
      </p:sp>
      <p:graphicFrame>
        <p:nvGraphicFramePr>
          <p:cNvPr id="1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원천별 데이터 정합성 유지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IF 수신 건을 잘못 수정하거나, 전표 처리된 건을 변경하여 장부 불일치와 재작업이 발생합니다.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“미정산 카드 전표 생성”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잠긴 건은 건너뛰고 처리 가능한 건만 전표로 만듭니다.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명확한 잠금 사유 안내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단순히 '잠김'으로만 표시되어 담당자가 수정 불가 사유를 일일이 확인해야 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“처리 못 한 건 알려 줘”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잠금 사유별로 묶어 보고하고, 사람은 예외만 봅니다.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국내외 사용내역 자동 설정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국내외 건별로 거래 구분, 과세 구분, 가맹점 정보 등을 수기로 확인하고 입력해야 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“해외 사용 건 정리”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국내외 구분 · 과세구분을 맞춰 전표까지 만듭니다.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승인번호 자릿수 자동 검증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승인번호 자릿수 오류를 뒤늦게 발견하여 재작업하거나, 잘못된 데이터가 저장될 수 있습니다.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“이번 달 카드 전표 생성”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검증을 통과한 건만 전기하고 오류 건은 보고합니다.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12</a:t>
            </a:fld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2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매입세금계산서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국세청 매입세금계산서를 조회해 매입세액과 비용계정을 배부하고 전표를 생성합니다. 증빙과 전표가 한 흐름으로 연계됩니다.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3207258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_taxbill_list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3170682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026914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세금계산서 전표처리 — 목록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국세청 매입세금계산서 불러오기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국세청 매입세금계산서를 조회해 공급가액 · 세액을 자동으로 채웁니다.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29489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290322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매입세액 · 비용계정 배부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사유를 고르면 계정이 따라오고 매입세액이 분리됩니다.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06908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02336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증빙과 전표를 한 흐름으로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세금계산서와 전표가 하나로 묶여 끝까지 추적됩니다.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7452360" y="51892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04</a:t>
            </a:r>
            <a:endParaRPr lang="en-US" sz="1400" dirty="0"/>
          </a:p>
        </p:txBody>
      </p:sp>
      <p:sp>
        <p:nvSpPr>
          <p:cNvPr id="17" name="Text 14"/>
          <p:cNvSpPr txBox="1"/>
          <p:nvPr/>
        </p:nvSpPr>
        <p:spPr>
          <a:xfrm>
            <a:off x="7955280" y="514350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AI 미정산 전표 생성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"미정산 전표 생성" 지시 한 줄로 AI가 상세입력 · 차대 점검까지 처리합니다.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13</a:t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2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매입세금계산서 — 도입 전 · 도입 후</a:t>
            </a:r>
            <a:endParaRPr lang="en-US" sz="2600" dirty="0"/>
          </a:p>
        </p:txBody>
      </p:sp>
      <p:graphicFrame>
        <p:nvGraphicFramePr>
          <p:cNvPr id="1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국세청 매입세금계산서 불러오기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홈택스에서 내려받은 자료를 엑셀로 옮겨 입력합니다.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“이번 달 세금계산서 가져와”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국세청 자료를 불러와 공급가액 · 세액을 채웁니다.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매입세액 · 비용계정 배부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계정과 세액을 건마다 손으로 나눕니다.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“미정산 세금계산서 전표 생성”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사유 · 계정을 골라 매입세액을 분리해 전기합니다.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증빙과 전표를 한 흐름으로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증빙과 전표를 따로 보관해 감사 때 다시 맞춥니다.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“감사 자료 정리”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증빙과 전표 묶음을 그대로 찾아 보여 줍니다.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미정산 전표 생성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미정산 건을 하나씩 찾아 상세입력 화면을 채웁니다.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“미정산 전표 생성” 지시 한 줄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상세입력 · 차대 점검까지 처리합니다.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2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14</a:t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3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기타영수증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현금영수증·간이영수증 등 기타 증빙을 등록해 경비 전표를 생성합니다. 증빙 이미지를 함께 첨부해 감사 대응 자료로 남깁니다.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3207258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_other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3170682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026914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기타영수증 전표처리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기타 증빙 등록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현금영수증 · 간이영수증을 등록해 바로 경비 전표로 만듭니다.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33223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327660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증빙 이미지 첨부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증빙 이미지가 전표에 붙어 감사 대응 자료로 남습니다.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8158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77012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결재상신까지 한 번에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영수증 전표 생성 → 결재상신을 AI가 배운 절차로 처리합니다.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15</a:t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3 · 전표생성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기타영수증 — 도입 전 · 도입 후</a:t>
            </a:r>
            <a:endParaRPr lang="en-US" sz="2600" dirty="0"/>
          </a:p>
        </p:txBody>
      </p:sp>
      <p:graphicFrame>
        <p:nvGraphicFramePr>
          <p:cNvPr id="1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기타 증빙 등록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종이 영수증을 모아 월말에 한꺼번에 입력합니다.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“영수증 전표 생성”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등록된 영수증을 전표로 만들고, 사람은 결과만 확인합니다.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 이미지 첨부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영수증 원본을 따로 스캔하고 보관합니다.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만든 전표에도 증빙 이미지가 붙어, 감사 대응 자료가 자동으로 남습니다.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결재상신까지 한 번에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전표 생성 뒤 결재 시스템에서 다시 상신합니다.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“영수증 전표 생성 후 상신”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상신 직전까지 처리하고 사람 승인 후 상신합니다.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3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16</a:t>
            </a:fld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4 · 결재상신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전표현황 및 관리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생성한 경비 전표의 상태를 한눈에 보고 결재를 상신·회수합니다. 승인 단계와 반려 사유까지 이력으로 추적합니다.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2630337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_status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2593761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4449993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전표현황 및 관리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전표 상태 한눈에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작성완료 · 상신 · 승인 · 반려 상태를 한 목록에서 봅니다.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33223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327660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상신 · 회수 · 취소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같은 화면에서 결재상신 · 상신취소 · 전표취소를 처리합니다.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8158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77012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이력 추적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승인 단계와 반려 사유가 전표 이력으로 남습니다.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17</a:t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4 · 결재상신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전표현황 및 관리 — 도입 전 · 도입 후</a:t>
            </a:r>
            <a:endParaRPr lang="en-US" sz="2600" dirty="0"/>
          </a:p>
        </p:txBody>
      </p:sp>
      <p:graphicFrame>
        <p:nvGraphicFramePr>
          <p:cNvPr id="1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전표 상태 한눈에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결재 시스템과 SAP를 오가며 상태를 확인합니다.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“상신 안 된 전표 알려 줘”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상태별로 정리해 보고합니다.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상신 · 회수 · 취소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상신 취소와 전표 취소를 화면마다 따로 처리합니다.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“작성완료 전표 상신” · “상신 취소 후 전표 취소”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정확히 1건씩 처리합니다.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이력 추적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반려 사유를 메일과 메신저에서 찾습니다.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“반려된 전표와 사유 정리”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반려 사유를 모아 담당자별로 알려 줍니다.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4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18</a:t>
            </a:fld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5 · 결재상신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출장정산서 등록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출장 일정과 사용 내역을 입력해 정산서를 작성하고 결재를 올립니다. 법인카드·영수증 내역을 불러와 정산에 반영합니다.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3207258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_bta_info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3170682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026914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출장정산서 등록 — 출장정보입력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출장 일정 · 일비 입력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품의번호 · 기간 · 출장유형을 넣고 일비 청구까지 한 화면에서 합니다.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33223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327660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카드 · 영수증 내역 반영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법인카드 · 영수증 내역을 불러와 정산에 반영합니다.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8158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77012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AI 일비 전표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"국내 출장 일비 전표 생성, 오늘 1일" 한 줄이면 AI가 품의번호 · 기간 규칙대로 처리합니다.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19</a:t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5 · 결재상신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출장정산서 등록 — 도입 전 · 도입 후</a:t>
            </a:r>
            <a:endParaRPr lang="en-US" sz="2600" dirty="0"/>
          </a:p>
        </p:txBody>
      </p:sp>
      <p:graphicFrame>
        <p:nvGraphicFramePr>
          <p:cNvPr id="21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출장 일정 · 일비 입력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엑셀 정산서를 만든 뒤 전표를 따로 만듭니다.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“국내 출장 일비 전표 생성, 오늘 1일”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품의번호 · 기간 · 유형을 채워 일비를 청구합니다.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카드 · 영수증 내역 반영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사용 내역을 하나씩 찾아 정산서에 옮깁니다.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“출장 기간 카드 내역 반영”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사용 내역을 찾아 정산서에 붙입니다.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일비 전표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날짜와 품의번호 규칙을 사람이 기억합니다.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품의번호 규칙과 날짜 계산은 AI가 기억합니다. 지시 한 줄로 일비 전표 완료.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5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20</a:t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1658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1658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6 · 승인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출장비정산서 승인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상신된 출장비 정산서를 검토해 승인하거나 반려합니다. 승인 즉시 회계전표로 연계되어 경비 처리가 마무리됩니다.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6711696" cy="3207258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_bta_confirm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6675120" cy="3170682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026914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출장정산서 확정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정산서 검토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상신된 출장비 정산서를 한 화면에서 검토해 승인 · 반려합니다.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33223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327660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승인 즉시 전표 연계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승인하면 바로 회계전표로 연계되어 경비 처리가 끝납니다.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8158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770120"/>
            <a:ext cx="3776472" cy="138379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사람이 판단하는 단계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승인 · 반려는 사람이 판단하고, AI는 내용 요약만 돕습니다.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21</a:t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1658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1658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기능 6 · 승인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출장비정산서 승인 — 도입 전 · 도입 후</a:t>
            </a:r>
            <a:endParaRPr lang="en-US" sz="2600" dirty="0"/>
          </a:p>
        </p:txBody>
      </p:sp>
      <p:graphicFrame>
        <p:nvGraphicFramePr>
          <p:cNvPr id="2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463040"/>
          <a:ext cx="7726680" cy="914400"/>
        </p:xfrm>
        <a:graphic>
          <a:graphicData uri="http://schemas.openxmlformats.org/drawingml/2006/table">
            <a:tbl>
              <a:tblPr/>
              <a:tblGrid>
                <a:gridCol w="1699870"/>
                <a:gridCol w="2781605"/>
                <a:gridCol w="3245206"/>
              </a:tblGrid>
              <a:tr h="4114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포인트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— 사람이 직접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후 — AI에게 지시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정산서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정산서와 증빙을 여러 화면에서 맞춰 봅니다.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0064D9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“승인 대기 정산서 요약” → </a:t>
                      </a:r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AI가 정산서 · 증빙 차이를 요약하고, 사람은 판단만 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 즉시 전표 연계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 뒤 회계팀이 전표를 다시 만듭니다.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사람이 승인하면 앱이 바로 전표로 연계하고, AI가 연계 결과를 확인해 알려 줍니다.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  <a:tr h="86868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사람이 판단하는 단계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accent5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검토할 내용을 사람이 처음부터 읽습니다.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 · 반려는 끝까지 사람이 합니다. AI는 검토할 내용을 먼저 읽어 요약합니다.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</a:tr>
            </a:tbl>
          </a:graphicData>
        </a:graphic>
      </p:graphicFrame>
      <p:sp>
        <p:nvSpPr>
          <p:cNvPr id="7" name="Shape 4"/>
          <p:cNvSpPr/>
          <p:nvPr/>
        </p:nvSpPr>
        <p:spPr>
          <a:xfrm>
            <a:off x="8394192" y="1481023"/>
            <a:ext cx="3355848" cy="4536034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aipanel_06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412480" y="1499311"/>
            <a:ext cx="3319272" cy="4499458"/>
          </a:xfrm>
          <a:prstGeom prst="rect">
            <a:avLst/>
          </a:prstGeom>
        </p:spPr>
      </p:pic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22</a:t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659636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659636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부가 기능 · 사후 점검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기능 상세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경비 사후 점검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사용 내역을 규칙 여섯 개로 점검해 위반 의심을 찾고, 소명 요청 → 본인 소명 → 직무 분리 검토 → 환수 전표(미수금 · 불공제 전환)까지 한 화면에서 처리합니다.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48056" y="1764792"/>
            <a:ext cx="6693408" cy="419709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zexau001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66344" y="1783080"/>
            <a:ext cx="6656832" cy="4160520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6016752"/>
            <a:ext cx="66751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경비 사후 점검</a:t>
            </a:r>
            <a:endParaRPr lang="en-US" sz="1000" dirty="0"/>
          </a:p>
        </p:txBody>
      </p:sp>
      <p:sp>
        <p:nvSpPr>
          <p:cNvPr id="10" name="Text 7"/>
          <p:cNvSpPr txBox="1"/>
          <p:nvPr/>
        </p:nvSpPr>
        <p:spPr>
          <a:xfrm>
            <a:off x="7452360" y="182880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01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7955280" y="178308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규칙으로 자동 탐지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휴일 · 심야 · 제한 업종 · 분할 결제 · 1인당 식대 · 중복 청구 여섯 가지 규칙을 사용 내역 전체에 돌려 위반 의심을 찾고, 고위험을 먼저 보여 줍니다.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7452360" y="294894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02</a:t>
            </a:r>
            <a:endParaRPr lang="en-US" sz="1400" dirty="0"/>
          </a:p>
        </p:txBody>
      </p:sp>
      <p:sp>
        <p:nvSpPr>
          <p:cNvPr id="13" name="Text 10"/>
          <p:cNvSpPr txBox="1"/>
          <p:nvPr/>
        </p:nvSpPr>
        <p:spPr>
          <a:xfrm>
            <a:off x="7955280" y="290322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기준값을 화면에서 바로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심야 기준 시각 · 분할 결제 한도 · 1인당 식대 기준을 화면에서 바꾸면 위반 의심이 즉시 다시 계산되고, 바꾼 이력이 남습니다.</a:t>
            </a:r>
            <a:endParaRPr lang="en-US" sz="1400" dirty="0"/>
          </a:p>
        </p:txBody>
      </p:sp>
      <p:sp>
        <p:nvSpPr>
          <p:cNvPr id="14" name="Text 11"/>
          <p:cNvSpPr txBox="1"/>
          <p:nvPr/>
        </p:nvSpPr>
        <p:spPr>
          <a:xfrm>
            <a:off x="7452360" y="406908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03</a:t>
            </a:r>
            <a:endParaRPr lang="en-US" sz="1400" dirty="0"/>
          </a:p>
        </p:txBody>
      </p:sp>
      <p:sp>
        <p:nvSpPr>
          <p:cNvPr id="15" name="Text 12"/>
          <p:cNvSpPr txBox="1"/>
          <p:nvPr/>
        </p:nvSpPr>
        <p:spPr>
          <a:xfrm>
            <a:off x="7955280" y="402336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사전 승인은 제외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주말 출장 · 야간 작업처럼 미리 승인받은 사용은 휴일 · 심야 점검에서 빠져, 소명 요청이 꼭 필요한 건만 남습니다.</a:t>
            </a:r>
            <a:endParaRPr lang="en-US" sz="1400" dirty="0"/>
          </a:p>
        </p:txBody>
      </p:sp>
      <p:sp>
        <p:nvSpPr>
          <p:cNvPr id="16" name="Text 13"/>
          <p:cNvSpPr txBox="1"/>
          <p:nvPr/>
        </p:nvSpPr>
        <p:spPr>
          <a:xfrm>
            <a:off x="7452360" y="5189220"/>
            <a:ext cx="47548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400" b="1" dirty="0">
                <a:solidFill>
                  <a:srgbClr val="0064D9"/>
                </a:solidFill>
              </a:rPr>
              <a:t>04</a:t>
            </a:r>
            <a:endParaRPr lang="en-US" sz="1400" dirty="0"/>
          </a:p>
        </p:txBody>
      </p:sp>
      <p:sp>
        <p:nvSpPr>
          <p:cNvPr id="17" name="Text 14"/>
          <p:cNvSpPr txBox="1"/>
          <p:nvPr/>
        </p:nvSpPr>
        <p:spPr>
          <a:xfrm>
            <a:off x="7955280" y="5143500"/>
            <a:ext cx="3776472" cy="1010412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본인 소명 · 기한 관리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소명은 사용한 본인만 제출하고, 소명 기한이 지나면 빨갛게 표시되며 검토자는 소명 없이 환수만 결정할 수 있습니다.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23</a:t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04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AI 업무 처리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엑셀 절차서 한 장으로 가르치고, 10번 검증하고, 맡깁니다.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0" name="Shape 8"/>
          <p:cNvSpPr/>
          <p:nvPr/>
        </p:nvSpPr>
        <p:spPr>
          <a:xfrm>
            <a:off x="6812280" y="3465576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412748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412748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AI 업무 처리 원리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AI 업무 처리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AI는 앱을 배우고, 검증받고, 신뢰를 얻은 뒤 일합니다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런치패드에 앱을 등록하면 AI가 앱을 학습하고, 반복 실행으로 검증된 업무만 맡습니다.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1. 학습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앱을 열어 읽기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AI가 보이지 않는 창에서 앱 화면 · 단추 · 데이터 구조를 읽습니다. 저장 · 전기는 누르지 않습니다.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13532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332988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2. 가르치기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엑셀 절차서 한 장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3515868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담당자가 절차를 한 번 시연하면 AI가 그 순서를 "배운 절차"로 저장합니다.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89320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208776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3. 검증</a:t>
            </a:r>
            <a:endParaRPr lang="en-US" sz="11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10회 반복 실행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6391656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만들고 되돌리기를 10번 반복합니다. 성공은 앱의 완료 메시지로 판정합니다.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865108" y="277063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084564" y="1828800"/>
            <a:ext cx="2647188" cy="2103120"/>
          </a:xfrm>
          <a:prstGeom prst="roundRect">
            <a:avLst>
              <a:gd name="adj" fmla="val 6087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4. 맡기기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성공률 90% 이상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9267444" y="2743200"/>
            <a:ext cx="2281428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최근 성공률 90% 이상인 앱만 "AI가 처리" 칸으로 옮겨 갑니다.</a:t>
            </a:r>
            <a:endParaRPr lang="en-US" sz="1150" dirty="0"/>
          </a:p>
        </p:txBody>
      </p:sp>
      <p:sp>
        <p:nvSpPr>
          <p:cNvPr id="26" name="Shape 24"/>
          <p:cNvSpPr/>
          <p:nvPr/>
        </p:nvSpPr>
        <p:spPr>
          <a:xfrm>
            <a:off x="3716725" y="4187952"/>
            <a:ext cx="4755502" cy="181965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27" name="Image 0" descr="zaitrust001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35013" y="4206240"/>
            <a:ext cx="4718926" cy="1783080"/>
          </a:xfrm>
          <a:prstGeom prst="rect">
            <a:avLst/>
          </a:prstGeom>
        </p:spPr>
      </p:pic>
      <p:sp>
        <p:nvSpPr>
          <p:cNvPr id="28" name="Text 25"/>
          <p:cNvSpPr txBox="1"/>
          <p:nvPr/>
        </p:nvSpPr>
        <p:spPr>
          <a:xfrm>
            <a:off x="457200" y="6035040"/>
            <a:ext cx="1127455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학습 결과가 업무가 되기까지 — 쌓고 · 검증하고 · 신뢰하고 · 맡긴다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25</a:t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229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경비전표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AI 업무 처리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AI가 경비전표를 처음부터 끝까지 처리했습니다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법인카드 · 세금계산서 · 영수증 · 출장비 전표를 AI가 만들고, 상신은 사람이 승인합니다.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530352" y="1764792"/>
            <a:ext cx="6620256" cy="415137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zaiexp001_02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48640" y="1783080"/>
            <a:ext cx="6583680" cy="4114800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457200" y="5971032"/>
            <a:ext cx="67665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AI 보기 — AI가 처리 5 · 사람이 처리 1</a:t>
            </a:r>
            <a:endParaRPr lang="en-US" sz="1000" dirty="0"/>
          </a:p>
        </p:txBody>
      </p:sp>
      <p:sp>
        <p:nvSpPr>
          <p:cNvPr id="10" name="Shape 7"/>
          <p:cNvSpPr/>
          <p:nvPr/>
        </p:nvSpPr>
        <p:spPr>
          <a:xfrm>
            <a:off x="8133588" y="1764792"/>
            <a:ext cx="2962656" cy="186537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1" name="Image 1" descr="zaiexp001_03.jpg">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51876" y="1783080"/>
            <a:ext cx="2926080" cy="1828800"/>
          </a:xfrm>
          <a:prstGeom prst="rect">
            <a:avLst/>
          </a:prstGeom>
        </p:spPr>
      </p:pic>
      <p:sp>
        <p:nvSpPr>
          <p:cNvPr id="12" name="Text 8"/>
          <p:cNvSpPr txBox="1"/>
          <p:nvPr/>
        </p:nvSpPr>
        <p:spPr>
          <a:xfrm>
            <a:off x="7498080" y="3666744"/>
            <a:ext cx="4233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AI 학습 자료 — 배운 절차와 자동 결정 규칙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8133588" y="4050792"/>
            <a:ext cx="2962656" cy="1865376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14" name="Image 2" descr="zaiexp001_04.jpg">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1876" y="4069080"/>
            <a:ext cx="2926080" cy="1828800"/>
          </a:xfrm>
          <a:prstGeom prst="rect">
            <a:avLst/>
          </a:prstGeom>
        </p:spPr>
      </p:pic>
      <p:sp>
        <p:nvSpPr>
          <p:cNvPr id="15" name="Text 10"/>
          <p:cNvSpPr txBox="1"/>
          <p:nvPr/>
        </p:nvSpPr>
        <p:spPr>
          <a:xfrm>
            <a:off x="7498080" y="5952744"/>
            <a:ext cx="4233672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000" dirty="0">
                <a:solidFill>
                  <a:schemeClr val="accent5"/>
                </a:solidFill>
              </a:rPr>
              <a:t>반복 학습 카드 — 세 앱에 걸친 한 회차를 10번 실행</a:t>
            </a:r>
            <a:endParaRPr lang="en-US" sz="10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26</a:t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2296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2296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안전장치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AI 업무 처리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되돌리기 어려운 일은 더 엄격하게 다룹니다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85800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8" name="Text 6"/>
          <p:cNvSpPr txBox="1"/>
          <p:nvPr/>
        </p:nvSpPr>
        <p:spPr>
          <a:xfrm>
            <a:off x="1280160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엄격 모드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85800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정해 둔 단계가 하나라도 맞지 않으면 그 자리에서 멈춥니다. AI가 화면을 보고 "대신" 이어 가지 않습니다.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306824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535424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2" name="Text 10"/>
          <p:cNvSpPr txBox="1"/>
          <p:nvPr/>
        </p:nvSpPr>
        <p:spPr>
          <a:xfrm>
            <a:off x="5129784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대상은 정확히 1건</a:t>
            </a:r>
            <a:endParaRPr lang="en-US" sz="1500" dirty="0"/>
          </a:p>
        </p:txBody>
      </p:sp>
      <p:sp>
        <p:nvSpPr>
          <p:cNvPr id="13" name="Text 11"/>
          <p:cNvSpPr txBox="1"/>
          <p:nvPr/>
        </p:nvSpPr>
        <p:spPr>
          <a:xfrm>
            <a:off x="4535424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전표번호 · 반제전표 번호로 고르고, 맞는 건이 없거나 둘 이상이면 아무것도 누르지 않습니다.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8156448" y="146304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8385048" y="169164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6" name="Text 14"/>
          <p:cNvSpPr txBox="1"/>
          <p:nvPr/>
        </p:nvSpPr>
        <p:spPr>
          <a:xfrm>
            <a:off x="8979408" y="166420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완료 메시지로 판정</a:t>
            </a:r>
            <a:endParaRPr lang="en-US" sz="1500" dirty="0"/>
          </a:p>
        </p:txBody>
      </p:sp>
      <p:sp>
        <p:nvSpPr>
          <p:cNvPr id="17" name="Text 15"/>
          <p:cNvSpPr txBox="1"/>
          <p:nvPr/>
        </p:nvSpPr>
        <p:spPr>
          <a:xfrm>
            <a:off x="8385048" y="228600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성공 · 실패는 AI의 말이 아니라 앱이 화면에 보여 준 완료 메시지와 서버 데이터로 판정합니다.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685800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04</a:t>
            </a:r>
            <a:endParaRPr lang="en-US" sz="1800" dirty="0"/>
          </a:p>
        </p:txBody>
      </p:sp>
      <p:sp>
        <p:nvSpPr>
          <p:cNvPr id="20" name="Text 18"/>
          <p:cNvSpPr txBox="1"/>
          <p:nvPr/>
        </p:nvSpPr>
        <p:spPr>
          <a:xfrm>
            <a:off x="1280160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결재 · 송금은 사람이</a:t>
            </a:r>
            <a:endParaRPr lang="en-US" sz="1500" dirty="0"/>
          </a:p>
        </p:txBody>
      </p:sp>
      <p:sp>
        <p:nvSpPr>
          <p:cNvPr id="21" name="Text 19"/>
          <p:cNvSpPr txBox="1"/>
          <p:nvPr/>
        </p:nvSpPr>
        <p:spPr>
          <a:xfrm>
            <a:off x="685800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결재상신 · 송금 송신 단추 앞에서 멈추고 사용자 승인을 받습니다.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4306824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4535424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05</a:t>
            </a:r>
            <a:endParaRPr lang="en-US" sz="1800" dirty="0"/>
          </a:p>
        </p:txBody>
      </p:sp>
      <p:sp>
        <p:nvSpPr>
          <p:cNvPr id="24" name="Text 22"/>
          <p:cNvSpPr txBox="1"/>
          <p:nvPr/>
        </p:nvSpPr>
        <p:spPr>
          <a:xfrm>
            <a:off x="5129784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숫자는 앱이 계산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4535424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보고서 숫자는 앱이 SAP 데이터로 계산한 값입니다. AI는 화면을 조작하고 결과를 대조할 뿐입니다.</a:t>
            </a:r>
            <a:endParaRPr lang="en-US" sz="1200" dirty="0"/>
          </a:p>
        </p:txBody>
      </p:sp>
      <p:sp>
        <p:nvSpPr>
          <p:cNvPr id="26" name="Shape 24"/>
          <p:cNvSpPr/>
          <p:nvPr/>
        </p:nvSpPr>
        <p:spPr>
          <a:xfrm>
            <a:off x="8156448" y="4000500"/>
            <a:ext cx="3575304" cy="2263140"/>
          </a:xfrm>
          <a:prstGeom prst="roundRect">
            <a:avLst>
              <a:gd name="adj" fmla="val 5657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27" name="Text 25"/>
          <p:cNvSpPr txBox="1"/>
          <p:nvPr/>
        </p:nvSpPr>
        <p:spPr>
          <a:xfrm>
            <a:off x="8385048" y="422910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06</a:t>
            </a:r>
            <a:endParaRPr lang="en-US" sz="1800" dirty="0"/>
          </a:p>
        </p:txBody>
      </p:sp>
      <p:sp>
        <p:nvSpPr>
          <p:cNvPr id="28" name="Text 26"/>
          <p:cNvSpPr txBox="1"/>
          <p:nvPr/>
        </p:nvSpPr>
        <p:spPr>
          <a:xfrm>
            <a:off x="8979408" y="420166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기존 데이터 보호</a:t>
            </a:r>
            <a:endParaRPr lang="en-US" sz="1500" dirty="0"/>
          </a:p>
        </p:txBody>
      </p:sp>
      <p:sp>
        <p:nvSpPr>
          <p:cNvPr id="29" name="Text 27"/>
          <p:cNvSpPr txBox="1"/>
          <p:nvPr/>
        </p:nvSpPr>
        <p:spPr>
          <a:xfrm>
            <a:off x="8385048" y="4823460"/>
            <a:ext cx="3118104" cy="13030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반복 검증 중에는 시작 전 전표 목록을 기준으로 감시해, 하나라도 바뀌면 즉시 멈춥니다.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27</a:t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05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도입 방안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연결 구조 · 구축 사례 · 일정 · 가격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812280" y="4032504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연결 구조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도입 방안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SAP 표준은 그대로, 확장 앱은 OData로만 연결합니다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확장 앱 플랫폼은 고객사 단독 서버에 설치하는 설치형입니다. SAP 표준 코드를 고치지 않습니다(클린 코어).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3291840" cy="3017520"/>
          </a:xfrm>
          <a:prstGeom prst="roundRect">
            <a:avLst>
              <a:gd name="adj" fmla="val 4242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201168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사용자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514600"/>
            <a:ext cx="29260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런치패드에서 앱을 찾아 실행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AI 패널에 지시 한 줄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결재 · 송금은 사람이 승인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4434840" y="1828800"/>
            <a:ext cx="3291840" cy="3017520"/>
          </a:xfrm>
          <a:prstGeom prst="roundRect">
            <a:avLst>
              <a:gd name="adj" fmla="val 4242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1" name="Text 9"/>
          <p:cNvSpPr txBox="1"/>
          <p:nvPr/>
        </p:nvSpPr>
        <p:spPr>
          <a:xfrm>
            <a:off x="4617720" y="2011680"/>
            <a:ext cx="2926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확장 앱 플랫폼 (고객사 단독 서버)</a:t>
            </a:r>
            <a:endParaRPr lang="en-US" sz="1500" dirty="0"/>
          </a:p>
        </p:txBody>
      </p:sp>
      <p:sp>
        <p:nvSpPr>
          <p:cNvPr id="12" name="Text 10"/>
          <p:cNvSpPr txBox="1"/>
          <p:nvPr/>
        </p:nvSpPr>
        <p:spPr>
          <a:xfrm>
            <a:off x="4617720" y="2514600"/>
            <a:ext cx="292608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SAP 확장 앱 · 런치패드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AI 학습 자료 (배운 절차 · 성공률)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rgbClr val="556B82"/>
                </a:solidFill>
              </a:rPr>
              <a:t>App DEV → App PRD 배포</a:t>
            </a:r>
            <a:endParaRPr lang="en-US" sz="1150" dirty="0"/>
          </a:p>
        </p:txBody>
      </p:sp>
      <p:sp>
        <p:nvSpPr>
          <p:cNvPr id="13" name="Shape 11"/>
          <p:cNvSpPr/>
          <p:nvPr/>
        </p:nvSpPr>
        <p:spPr>
          <a:xfrm>
            <a:off x="8412480" y="1828800"/>
            <a:ext cx="3319272" cy="3017520"/>
          </a:xfrm>
          <a:prstGeom prst="roundRect">
            <a:avLst>
              <a:gd name="adj" fmla="val 4242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4" name="Text 12"/>
          <p:cNvSpPr txBox="1"/>
          <p:nvPr/>
        </p:nvSpPr>
        <p:spPr>
          <a:xfrm>
            <a:off x="8595360" y="2011680"/>
            <a:ext cx="2953512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SAP S/4HANA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8595360" y="2514600"/>
            <a:ext cx="2953512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퍼블릭 · PCE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SAP 표준 기능은 그대로 (클린 코어)</a:t>
            </a:r>
            <a:endParaRPr lang="en-US" sz="1150" dirty="0"/>
          </a:p>
          <a:p>
            <a:pPr eaLnBrk="0" latinLnBrk="0" marL="342900" indent="-342900">
              <a:spcAft>
                <a:spcPts val="400"/>
              </a:spcAft>
              <a:buSzPct val="100000"/>
              <a:buChar char="•"/>
            </a:pPr>
            <a:r>
              <a:rPr lang="en-US" sz="1150" dirty="0">
                <a:solidFill>
                  <a:schemeClr val="tx1"/>
                </a:solidFill>
              </a:rPr>
              <a:t>원장 · 기준정보의 원천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3749040" y="3063240"/>
            <a:ext cx="658368" cy="411480"/>
          </a:xfrm>
          <a:prstGeom prst="left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3520440" y="3520440"/>
            <a:ext cx="11155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화면 · 지시</a:t>
            </a:r>
            <a:endParaRPr lang="en-US" sz="1000" dirty="0"/>
          </a:p>
        </p:txBody>
      </p:sp>
      <p:sp>
        <p:nvSpPr>
          <p:cNvPr id="18" name="Shape 16"/>
          <p:cNvSpPr/>
          <p:nvPr/>
        </p:nvSpPr>
        <p:spPr>
          <a:xfrm>
            <a:off x="7726680" y="3063240"/>
            <a:ext cx="658368" cy="411480"/>
          </a:xfrm>
          <a:prstGeom prst="left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9" name="Text 17"/>
          <p:cNvSpPr txBox="1"/>
          <p:nvPr/>
        </p:nvSpPr>
        <p:spPr>
          <a:xfrm>
            <a:off x="7498080" y="3520440"/>
            <a:ext cx="111556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chemeClr val="accent2"/>
                </a:solidFill>
              </a:rPr>
              <a:t>OData</a:t>
            </a:r>
            <a:endParaRPr lang="en-US" sz="1000" dirty="0"/>
          </a:p>
        </p:txBody>
      </p:sp>
      <p:sp>
        <p:nvSpPr>
          <p:cNvPr id="20" name="Text 18"/>
          <p:cNvSpPr txBox="1"/>
          <p:nvPr/>
        </p:nvSpPr>
        <p:spPr>
          <a:xfrm>
            <a:off x="457200" y="5120640"/>
            <a:ext cx="11274552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AI는 SAP 데이터에 직접 접근하지 않습니다. 앱 화면을 조작하고 결과를 대조할 뿐이며, 숫자는 앱이 SAP 데이터로 계산합니다.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29</a:t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구축 사례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도입 방안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경비처리 시스템 구축 사례 — 3.5개월 오픈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그룹웨어 한 번 로그인으로 단독 서버의 경비 앱에 들어오고, 전표는 SAP로 바로 만들어집니다.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38912" y="1764792"/>
            <a:ext cx="5458968" cy="3425571"/>
          </a:xfrm>
          <a:prstGeom prst="rect">
            <a:avLst/>
          </a:prstGeom>
          <a:solidFill>
            <a:srgbClr val="FFFFFF"/>
          </a:solidFill>
          <a:ln w="9525">
            <a:solidFill>
              <a:srgbClr val="D9D9D9"/>
            </a:solidFill>
            <a:prstDash val="solid"/>
          </a:ln>
          <a:effectLst>
            <a:outerShdw sx="100000" sy="100000" kx="0" ky="0" algn="bl" rotWithShape="0" blurRad="76200" dist="25400" dir="5400000">
              <a:srgbClr val="A9B4BE">
                <a:alpha val="20000"/>
              </a:srgbClr>
            </a:outerShdw>
          </a:effectLst>
        </p:spPr>
      </p:sp>
      <p:pic>
        <p:nvPicPr>
          <p:cNvPr id="8" name="Image 0" descr="expense-system-case_01.jpg">    </p:cNvPr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7200" y="1783080"/>
            <a:ext cx="5422392" cy="3388995"/>
          </a:xfrm>
          <a:prstGeom prst="rect">
            <a:avLst/>
          </a:prstGeom>
        </p:spPr>
      </p:pic>
      <p:sp>
        <p:nvSpPr>
          <p:cNvPr id="9" name="Text 6"/>
          <p:cNvSpPr txBox="1"/>
          <p:nvPr/>
        </p:nvSpPr>
        <p:spPr>
          <a:xfrm>
            <a:off x="6766560" y="1783080"/>
            <a:ext cx="4965192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사번 기준 사용자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계정이 아니라 사번으로 관리하고, 전표마다 작성자를 추적합니다.</a:t>
            </a:r>
            <a:endParaRPr lang="en-US" sz="1400" dirty="0"/>
          </a:p>
        </p:txBody>
      </p:sp>
      <p:sp>
        <p:nvSpPr>
          <p:cNvPr id="10" name="Text 7"/>
          <p:cNvSpPr txBox="1"/>
          <p:nvPr/>
        </p:nvSpPr>
        <p:spPr>
          <a:xfrm>
            <a:off x="6766560" y="2903220"/>
            <a:ext cx="4965192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통합 결재선 · 증빙 첨부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법인카드 · 매입세금계산서 · 기타증빙 · 출장정산 · 결재를 한 흐름으로 묶었습니다.</a:t>
            </a:r>
            <a:endParaRPr lang="en-US" sz="1400" dirty="0"/>
          </a:p>
        </p:txBody>
      </p:sp>
      <p:sp>
        <p:nvSpPr>
          <p:cNvPr id="11" name="Text 8"/>
          <p:cNvSpPr txBox="1"/>
          <p:nvPr/>
        </p:nvSpPr>
        <p:spPr>
          <a:xfrm>
            <a:off x="6766560" y="4023360"/>
            <a:ext cx="4965192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모바일 · 그룹웨어 SSO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모바일 최적화와 그룹웨어 SSO로 임직원 사용 편의를 높였습니다.</a:t>
            </a:r>
            <a:endParaRPr lang="en-US" sz="1400" dirty="0"/>
          </a:p>
        </p:txBody>
      </p:sp>
      <p:sp>
        <p:nvSpPr>
          <p:cNvPr id="12" name="Text 9"/>
          <p:cNvSpPr txBox="1"/>
          <p:nvPr/>
        </p:nvSpPr>
        <p:spPr>
          <a:xfrm>
            <a:off x="6766560" y="5143500"/>
            <a:ext cx="4965192" cy="10287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검증된 오픈</a:t>
            </a:r>
            <a:endParaRPr lang="en-US" sz="14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요구사항 8건 반영, 시나리오 테스트 94항목의 결함 5건 · 개선 요구 21건을 모두 처리했습니다.</a:t>
            </a:r>
            <a:endParaRPr lang="en-US" sz="14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30</a:t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도입 방법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도입 방안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4주 파일럿으로 먼저 확인합니다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업무 1개를 골라 가르치고, 10번 반복 검증한 뒤 실제 업무에 적용합니다.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82880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1주차</a:t>
            </a:r>
            <a:endParaRPr lang="en-US" sz="11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설치 · 가르치기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40080" y="274320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단독 서버에 플랫폼을 설치하고 OData로 연결합니다. 담당자가 엑셀 절차서로 업무를 한 번 시연합니다.</a:t>
            </a:r>
            <a:endParaRPr lang="en-US" sz="1150" dirty="0"/>
          </a:p>
        </p:txBody>
      </p:sp>
      <p:sp>
        <p:nvSpPr>
          <p:cNvPr id="11" name="Shape 9"/>
          <p:cNvSpPr/>
          <p:nvPr/>
        </p:nvSpPr>
        <p:spPr>
          <a:xfrm>
            <a:off x="3113532" y="336499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2" name="Shape 10"/>
          <p:cNvSpPr/>
          <p:nvPr/>
        </p:nvSpPr>
        <p:spPr>
          <a:xfrm>
            <a:off x="3332988" y="182880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2주차</a:t>
            </a:r>
            <a:endParaRPr lang="en-US" sz="11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10회 반복 검증</a:t>
            </a:r>
            <a:endParaRPr lang="en-US" sz="1500" dirty="0"/>
          </a:p>
        </p:txBody>
      </p:sp>
      <p:sp>
        <p:nvSpPr>
          <p:cNvPr id="15" name="Text 13"/>
          <p:cNvSpPr txBox="1"/>
          <p:nvPr/>
        </p:nvSpPr>
        <p:spPr>
          <a:xfrm>
            <a:off x="3515868" y="274320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만들고 되돌리기를 10번 반복합니다. 멈춘 회차는 이유를 확인해 절차를 고칩니다.</a:t>
            </a:r>
            <a:endParaRPr lang="en-US" sz="1150" dirty="0"/>
          </a:p>
        </p:txBody>
      </p:sp>
      <p:sp>
        <p:nvSpPr>
          <p:cNvPr id="16" name="Shape 14"/>
          <p:cNvSpPr/>
          <p:nvPr/>
        </p:nvSpPr>
        <p:spPr>
          <a:xfrm>
            <a:off x="5989320" y="336499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7" name="Shape 15"/>
          <p:cNvSpPr/>
          <p:nvPr/>
        </p:nvSpPr>
        <p:spPr>
          <a:xfrm>
            <a:off x="6208776" y="182880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3주차</a:t>
            </a:r>
            <a:endParaRPr lang="en-US" sz="11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실제 업무 적용</a:t>
            </a:r>
            <a:endParaRPr lang="en-US" sz="1500" dirty="0"/>
          </a:p>
        </p:txBody>
      </p:sp>
      <p:sp>
        <p:nvSpPr>
          <p:cNvPr id="20" name="Text 18"/>
          <p:cNvSpPr txBox="1"/>
          <p:nvPr/>
        </p:nvSpPr>
        <p:spPr>
          <a:xfrm>
            <a:off x="6391656" y="274320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되돌리기 단계를 빼고 실제 건으로 처리합니다. 사람이 할 때와 처리 시간을 비교합니다.</a:t>
            </a:r>
            <a:endParaRPr lang="en-US" sz="1150" dirty="0"/>
          </a:p>
        </p:txBody>
      </p:sp>
      <p:sp>
        <p:nvSpPr>
          <p:cNvPr id="21" name="Shape 19"/>
          <p:cNvSpPr/>
          <p:nvPr/>
        </p:nvSpPr>
        <p:spPr>
          <a:xfrm>
            <a:off x="8865108" y="336499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2" name="Shape 20"/>
          <p:cNvSpPr/>
          <p:nvPr/>
        </p:nvSpPr>
        <p:spPr>
          <a:xfrm>
            <a:off x="9084564" y="182880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4주차</a:t>
            </a:r>
            <a:endParaRPr lang="en-US" sz="11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24028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결과 보고</a:t>
            </a:r>
            <a:endParaRPr lang="en-US" sz="1500" dirty="0"/>
          </a:p>
        </p:txBody>
      </p:sp>
      <p:sp>
        <p:nvSpPr>
          <p:cNvPr id="25" name="Text 23"/>
          <p:cNvSpPr txBox="1"/>
          <p:nvPr/>
        </p:nvSpPr>
        <p:spPr>
          <a:xfrm>
            <a:off x="9267444" y="274320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10회 반복 검증 보고서와 절감 시간을 보고하고 본 계약 범위를 정합니다.</a:t>
            </a:r>
            <a:endParaRPr lang="en-US" sz="1150" dirty="0"/>
          </a:p>
        </p:txBody>
      </p:sp>
      <p:sp>
        <p:nvSpPr>
          <p:cNvPr id="26" name="Text 24"/>
          <p:cNvSpPr txBox="1"/>
          <p:nvPr/>
        </p:nvSpPr>
        <p:spPr>
          <a:xfrm>
            <a:off x="457200" y="5440680"/>
            <a:ext cx="11274552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인수 기준: 최근 10회 중 9회 이상 성공(90%) · 조회 업무는 10회 모두 같은 숫자 · 기존 전표 변경 0건 · 멈춘 회차에서 AI가 누른 단추 0개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31</a:t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가격 제안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도입 방안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[고객사]를 위한 가격 구조를 제안 드립니다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플랫폼은 무료로 제공하고, 솔루션은 필요한 만큼 고르는 구독 방식입니다. 금액은 범위 확정 후 견적서로 드립니다.</a:t>
            </a:r>
            <a:endParaRPr lang="en-US" sz="1350" dirty="0"/>
          </a:p>
        </p:txBody>
      </p:sp>
      <p:graphicFrame>
        <p:nvGraphicFramePr>
          <p:cNvPr id="33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480401"/>
                <a:gridCol w="6764731"/>
                <a:gridCol w="2029419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내용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금액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확장 앱 플랫폼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고객사 단독 서버 설치형 플랫폼, 런치패드 · AI 패널 포함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무료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경비처리 솔루션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경비처리 앱 6개 · AI 학습 자료 포함, 연 단위 구독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학습 셋업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업무 추가 시 절차서 정리와 10회 반복 검증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31520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유지보수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SAP 버전 업그레이드 대응 · 앱 개선 · 문의 대응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[협의]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32</a:t>
            </a:fld>
            <a:endParaRPr lang="en-US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828800"/>
            <a:ext cx="27432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6000" b="1" dirty="0">
                <a:solidFill>
                  <a:srgbClr val="0070F2"/>
                </a:solidFill>
              </a:rPr>
              <a:t>06</a:t>
            </a:r>
            <a:endParaRPr lang="en-US" sz="6000" dirty="0"/>
          </a:p>
        </p:txBody>
      </p:sp>
      <p:sp>
        <p:nvSpPr>
          <p:cNvPr id="3" name="Shape 1"/>
          <p:cNvSpPr/>
          <p:nvPr/>
        </p:nvSpPr>
        <p:spPr>
          <a:xfrm>
            <a:off x="731520" y="2926080"/>
            <a:ext cx="5120640" cy="0"/>
          </a:xfrm>
          <a:prstGeom prst="line">
            <a:avLst/>
          </a:prstGeom>
          <a:noFill/>
          <a:ln w="15875">
            <a:solidFill>
              <a:srgbClr val="1D2D3E"/>
            </a:solidFill>
            <a:prstDash val="solid"/>
          </a:ln>
        </p:spPr>
      </p:sp>
      <p:sp>
        <p:nvSpPr>
          <p:cNvPr id="4" name="Text 2"/>
          <p:cNvSpPr txBox="1"/>
          <p:nvPr/>
        </p:nvSpPr>
        <p:spPr>
          <a:xfrm>
            <a:off x="731520" y="3063240"/>
            <a:ext cx="530352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3200" b="1" dirty="0">
                <a:solidFill>
                  <a:srgbClr val="1D2D3E"/>
                </a:solidFill>
              </a:rPr>
              <a:t>의사결정</a:t>
            </a:r>
            <a:endParaRPr lang="en-US" sz="3200" dirty="0"/>
          </a:p>
        </p:txBody>
      </p:sp>
      <p:sp>
        <p:nvSpPr>
          <p:cNvPr id="5" name="Text 3"/>
          <p:cNvSpPr txBox="1"/>
          <p:nvPr/>
        </p:nvSpPr>
        <p:spPr>
          <a:xfrm>
            <a:off x="731520" y="3931920"/>
            <a:ext cx="512064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500" dirty="0">
                <a:solidFill>
                  <a:srgbClr val="556B82"/>
                </a:solidFill>
              </a:rPr>
              <a:t>누가 · 무엇을 · 어떤 기준으로 결정하는가</a:t>
            </a:r>
            <a:endParaRPr lang="en-US" sz="1500" dirty="0"/>
          </a:p>
        </p:txBody>
      </p:sp>
      <p:sp>
        <p:nvSpPr>
          <p:cNvPr id="6" name="Shape 4"/>
          <p:cNvSpPr/>
          <p:nvPr/>
        </p:nvSpPr>
        <p:spPr>
          <a:xfrm>
            <a:off x="6675120" y="1499616"/>
            <a:ext cx="5056632" cy="3858768"/>
          </a:xfrm>
          <a:prstGeom prst="roundRect">
            <a:avLst>
              <a:gd name="adj" fmla="val 3791"/>
            </a:avLst>
          </a:prstGeom>
          <a:solidFill>
            <a:srgbClr val="FFFFFF"/>
          </a:solidFill>
          <a:ln w="9525">
            <a:solidFill>
              <a:srgbClr val="FFFFFF"/>
            </a:solidFill>
            <a:prstDash val="solid"/>
          </a:ln>
          <a:effectLst>
            <a:outerShdw sx="100000" sy="100000" kx="0" ky="0" algn="bl" rotWithShape="0" blurRad="127000" dist="38100" dir="5400000">
              <a:srgbClr val="8796A5">
                <a:alpha val="18000"/>
              </a:srgbClr>
            </a:outerShdw>
          </a:effectLst>
        </p:spPr>
      </p:sp>
      <p:sp>
        <p:nvSpPr>
          <p:cNvPr id="7" name="Text 5"/>
          <p:cNvSpPr txBox="1"/>
          <p:nvPr/>
        </p:nvSpPr>
        <p:spPr>
          <a:xfrm>
            <a:off x="6949440" y="172821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01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제안 배경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6949440" y="2295144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02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솔루션 개요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6949440" y="2862072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03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기능 상세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6949440" y="3429000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04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AI 업무 처리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6949440" y="3995928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556B82"/>
                </a:solidFill>
              </a:rPr>
              <a:t>05   </a:t>
            </a:r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도입 방안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6812280" y="4599432"/>
            <a:ext cx="4782312" cy="493776"/>
          </a:xfrm>
          <a:prstGeom prst="roundRect">
            <a:avLst>
              <a:gd name="adj" fmla="val 18519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3" name="Text 11"/>
          <p:cNvSpPr txBox="1"/>
          <p:nvPr/>
        </p:nvSpPr>
        <p:spPr>
          <a:xfrm>
            <a:off x="6949440" y="4562856"/>
            <a:ext cx="4572000" cy="56692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rgbClr val="0064D9"/>
                </a:solidFill>
              </a:rPr>
              <a:t>06   </a:t>
            </a:r>
            <a:pPr eaLnBrk="0" latinLnBrk="0" indent="0" marL="0">
              <a:buNone/>
            </a:pPr>
            <a:r>
              <a:rPr lang="en-US" sz="1300" b="1" dirty="0">
                <a:solidFill>
                  <a:srgbClr val="1D2D3E"/>
                </a:solidFill>
              </a:rPr>
              <a:t>의사결정</a:t>
            </a:r>
            <a:endParaRPr lang="en-US" sz="1300" dirty="0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261872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261872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의사결정 대상자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결정에 참여하는 분과 각자 결정하실 것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최종 결정권자는 CFO입니다. 각 검토자의 확인을 거쳐 한 번에 결정할 수 있도록 근거를 정리했습니다.</a:t>
            </a:r>
            <a:endParaRPr lang="en-US" sz="1350" dirty="0"/>
          </a:p>
        </p:txBody>
      </p:sp>
      <p:graphicFrame>
        <p:nvGraphicFramePr>
          <p:cNvPr id="3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480401"/>
                <a:gridCol w="1578437"/>
                <a:gridCol w="3382366"/>
                <a:gridCol w="3833348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대상자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역할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관심사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결정하실 것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CFO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최종 승인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투자 대비 효과 · 통제 강화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파일럿 승인 · 본 계약 여부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재무 · 회계팀장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업무 책임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 입력 시간 · 월말 몰림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파일럿 업무 선정 · 담당자 지정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IT · ERP 팀장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기술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SAP 영향 · 서버 · 보안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설치 환경 · OData 연결 승인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내부통제 · 감사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통제 검토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증빙 · 승인 흐름 · 증적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통제 기준 · 증적 양식 확인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현업 대표 사용자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사용 검증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입력 편의 · 처리 속도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파일럿 결과 확인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34</a:t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1498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1498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선택안 비교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세 가지 선택안 중 B안을 권합니다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작게 확인하고, 숫자로 검증된 만큼만 넓히는 것이 투자 리스크가 가장 낮습니다.</a:t>
            </a:r>
            <a:endParaRPr lang="en-US" sz="1350" dirty="0"/>
          </a:p>
        </p:txBody>
      </p:sp>
      <p:graphicFrame>
        <p:nvGraphicFramePr>
          <p:cNvPr id="36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1465692"/>
                <a:gridCol w="3044129"/>
                <a:gridCol w="3607857"/>
                <a:gridCol w="3156875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구분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A. 현행 유지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B. 파일럿 (권장)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1E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C. 전면 도입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범위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지금 방식 유지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법인카드 미정산 전표 1개 업무, 4주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경비처리 6개 앱 전체 · 전 부서 적용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투자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없음 (반복 업무 비용 지속)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플랫폼 무료 · 파일럿 [협의]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솔루션 구독 · 셋업 · 유지보수 [협의]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기간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4주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범위 확정 후 [ ]개월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얻는 것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—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[고객사] 숫자로 효과 · 통제 확인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전체 업무 효과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리스크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결산 지연 · 반복 입력 · 숫자 불일치 지속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낮음 — 인수 기준 미달 시 확대 중단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BF8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검증 전 전면 적용 부담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35</a:t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기준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이 기준을 충족하면 다음 단계로 진행합니다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결정 기준을 미리 합의해 두면, 결과 보고 자리에서 바로 결정할 수 있습니다.</a:t>
            </a:r>
            <a:endParaRPr lang="en-US" sz="1350" dirty="0"/>
          </a:p>
        </p:txBody>
      </p:sp>
      <p:graphicFrame>
        <p:nvGraphicFramePr>
          <p:cNvPr id="3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1783080"/>
          <a:ext cx="11274552" cy="914400"/>
        </p:xfrm>
        <a:graphic>
          <a:graphicData uri="http://schemas.openxmlformats.org/drawingml/2006/table">
            <a:tbl>
              <a:tblPr/>
              <a:tblGrid>
                <a:gridCol w="2254910"/>
                <a:gridCol w="5186294"/>
                <a:gridCol w="3833348"/>
              </a:tblGrid>
              <a:tr h="38404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기준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충족 조건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150" b="1" dirty="0">
                          <a:solidFill>
                            <a:srgbClr val="1D2D3E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확인 자료</a:t>
                      </a:r>
                      <a:endParaRPr lang="en-US" sz="115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CEE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AI 처리 성공률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최근 10회 중 9회 이상 성공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10회 반복 검증 보고서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숫자의 일관성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조회 · 보고 업무는 10회 모두 같은 숫자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회차별 결과 비교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기존 데이터 보호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기존 전표 변경 0건 · 멈춘 회차에서 누른 단추 0개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시작 전 전표 목록 대비 감시 기록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업무 효과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KPI 기준선 대비 처리 시간 개선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도입 전 · 후 측정치 [ ]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6350" cap="flat" cmpd="sng" algn="ctr">
                      <a:solidFill>
                        <a:srgbClr val="D9D9D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04088"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b="1" dirty="0">
                          <a:solidFill>
                            <a:schemeClr val="tx2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통제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결재 · 송금은 사람이 승인, 증적 확보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eaLnBrk="0" latinLnBrk="0" indent="0" marL="0"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Malgun Gothic" pitchFamily="34" charset="0"/>
                          <a:ea typeface="Malgun Gothic" pitchFamily="34" charset="-122"/>
                          <a:cs typeface="Malgun Gothic" pitchFamily="34" charset="-120"/>
                        </a:rPr>
                        <a:t>승인 이력 · 처리 기록</a:t>
                      </a:r>
                      <a:endParaRPr lang="en-US" sz="1200" dirty="0">
                        <a:latin typeface="Malgun Gothic" charset="0"/>
                        <a:ea typeface="Malgun Gothic" charset="0"/>
                        <a:cs typeface="Malgun Gothic" charset="0"/>
                      </a:endParaRPr>
                    </a:p>
                  </a:txBody>
                  <a:tcPr marL="91440" marR="91440" marT="36576" marB="36576" anchor="ctr">
                    <a:lnL w="0" cap="flat" cmpd="sng" algn="ctr">
                      <a:noFill/>
                    </a:lnL>
                    <a:lnR w="0" cap="flat" cmpd="sng" algn="ctr">
                      <a:noFill/>
                    </a:lnR>
                    <a:lnT w="0" cap="flat" cmpd="sng" algn="ctr">
                      <a:noFill/>
                    </a:lnT>
                    <a:lnB w="12700" cap="flat" cmpd="sng" algn="ctr">
                      <a:solidFill>
                        <a:srgbClr val="1D2D3E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36</a:t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일정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4주 안에 결정하고 바로 착수합니다</a:t>
            </a:r>
            <a:endParaRPr lang="en-US" sz="2600" dirty="0"/>
          </a:p>
        </p:txBody>
      </p:sp>
      <p:sp>
        <p:nvSpPr>
          <p:cNvPr id="6" name="Shape 4"/>
          <p:cNvSpPr/>
          <p:nvPr/>
        </p:nvSpPr>
        <p:spPr>
          <a:xfrm>
            <a:off x="457200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7" name="Text 5"/>
          <p:cNvSpPr txBox="1"/>
          <p:nvPr/>
        </p:nvSpPr>
        <p:spPr>
          <a:xfrm>
            <a:off x="640080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1주</a:t>
            </a:r>
            <a:endParaRPr lang="en-US" sz="1100" dirty="0"/>
          </a:p>
        </p:txBody>
      </p:sp>
      <p:sp>
        <p:nvSpPr>
          <p:cNvPr id="8" name="Text 6"/>
          <p:cNvSpPr txBox="1"/>
          <p:nvPr/>
        </p:nvSpPr>
        <p:spPr>
          <a:xfrm>
            <a:off x="640080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제안 검토</a:t>
            </a:r>
            <a:endParaRPr lang="en-US" sz="1500" dirty="0"/>
          </a:p>
        </p:txBody>
      </p:sp>
      <p:sp>
        <p:nvSpPr>
          <p:cNvPr id="9" name="Text 7"/>
          <p:cNvSpPr txBox="1"/>
          <p:nvPr/>
        </p:nvSpPr>
        <p:spPr>
          <a:xfrm>
            <a:off x="640080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검토자별로 관심사 슬라이드를 확인하고 질문을 모읍니다.</a:t>
            </a:r>
            <a:endParaRPr lang="en-US" sz="1150" dirty="0"/>
          </a:p>
        </p:txBody>
      </p:sp>
      <p:sp>
        <p:nvSpPr>
          <p:cNvPr id="10" name="Shape 8"/>
          <p:cNvSpPr/>
          <p:nvPr/>
        </p:nvSpPr>
        <p:spPr>
          <a:xfrm>
            <a:off x="3113532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1" name="Shape 9"/>
          <p:cNvSpPr/>
          <p:nvPr/>
        </p:nvSpPr>
        <p:spPr>
          <a:xfrm>
            <a:off x="3332988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3515868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2주</a:t>
            </a:r>
            <a:endParaRPr lang="en-US" sz="1100" dirty="0"/>
          </a:p>
        </p:txBody>
      </p:sp>
      <p:sp>
        <p:nvSpPr>
          <p:cNvPr id="13" name="Text 11"/>
          <p:cNvSpPr txBox="1"/>
          <p:nvPr/>
        </p:nvSpPr>
        <p:spPr>
          <a:xfrm>
            <a:off x="3515868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데모 · 질의응답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3515868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데모로 실제 앱을 확인하고, 기술 · 통제 · 계약 질문에 답합니다.</a:t>
            </a:r>
            <a:endParaRPr lang="en-US" sz="1150" dirty="0"/>
          </a:p>
        </p:txBody>
      </p:sp>
      <p:sp>
        <p:nvSpPr>
          <p:cNvPr id="15" name="Shape 13"/>
          <p:cNvSpPr/>
          <p:nvPr/>
        </p:nvSpPr>
        <p:spPr>
          <a:xfrm>
            <a:off x="5989320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16" name="Shape 14"/>
          <p:cNvSpPr/>
          <p:nvPr/>
        </p:nvSpPr>
        <p:spPr>
          <a:xfrm>
            <a:off x="6208776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7" name="Text 15"/>
          <p:cNvSpPr txBox="1"/>
          <p:nvPr/>
        </p:nvSpPr>
        <p:spPr>
          <a:xfrm>
            <a:off x="6391656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chemeClr val="accent2"/>
                </a:solidFill>
              </a:rPr>
              <a:t>3주</a:t>
            </a:r>
            <a:endParaRPr lang="en-US" sz="1100" dirty="0"/>
          </a:p>
        </p:txBody>
      </p:sp>
      <p:sp>
        <p:nvSpPr>
          <p:cNvPr id="18" name="Text 16"/>
          <p:cNvSpPr txBox="1"/>
          <p:nvPr/>
        </p:nvSpPr>
        <p:spPr>
          <a:xfrm>
            <a:off x="6391656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회의</a:t>
            </a:r>
            <a:endParaRPr lang="en-US" sz="1500" dirty="0"/>
          </a:p>
        </p:txBody>
      </p:sp>
      <p:sp>
        <p:nvSpPr>
          <p:cNvPr id="19" name="Text 17"/>
          <p:cNvSpPr txBox="1"/>
          <p:nvPr/>
        </p:nvSpPr>
        <p:spPr>
          <a:xfrm>
            <a:off x="6391656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chemeClr val="tx1"/>
                </a:solidFill>
              </a:rPr>
              <a:t>CFO 주재로 B안 · 결정 기준 · 담당자를 확정합니다.</a:t>
            </a:r>
            <a:endParaRPr lang="en-US" sz="1150" dirty="0"/>
          </a:p>
        </p:txBody>
      </p:sp>
      <p:sp>
        <p:nvSpPr>
          <p:cNvPr id="20" name="Shape 18"/>
          <p:cNvSpPr/>
          <p:nvPr/>
        </p:nvSpPr>
        <p:spPr>
          <a:xfrm>
            <a:off x="8865108" y="3090672"/>
            <a:ext cx="210312" cy="219456"/>
          </a:xfrm>
          <a:prstGeom prst="rightArrow">
            <a:avLst/>
          </a:prstGeom>
          <a:solidFill>
            <a:srgbClr val="0070F2"/>
          </a:solidFill>
          <a:ln w="12700">
            <a:solidFill>
              <a:srgbClr val="0070F2"/>
            </a:solidFill>
            <a:prstDash val="solid"/>
          </a:ln>
        </p:spPr>
      </p:sp>
      <p:sp>
        <p:nvSpPr>
          <p:cNvPr id="21" name="Shape 19"/>
          <p:cNvSpPr/>
          <p:nvPr/>
        </p:nvSpPr>
        <p:spPr>
          <a:xfrm>
            <a:off x="9084564" y="1554480"/>
            <a:ext cx="2647188" cy="3291840"/>
          </a:xfrm>
          <a:prstGeom prst="roundRect">
            <a:avLst>
              <a:gd name="adj" fmla="val 4836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2" name="Text 20"/>
          <p:cNvSpPr txBox="1"/>
          <p:nvPr/>
        </p:nvSpPr>
        <p:spPr>
          <a:xfrm>
            <a:off x="9267444" y="1691640"/>
            <a:ext cx="2281428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100" b="1" dirty="0">
                <a:solidFill>
                  <a:srgbClr val="556B82"/>
                </a:solidFill>
              </a:rPr>
              <a:t>4주</a:t>
            </a:r>
            <a:endParaRPr lang="en-US" sz="1100" dirty="0"/>
          </a:p>
        </p:txBody>
      </p:sp>
      <p:sp>
        <p:nvSpPr>
          <p:cNvPr id="23" name="Text 21"/>
          <p:cNvSpPr txBox="1"/>
          <p:nvPr/>
        </p:nvSpPr>
        <p:spPr>
          <a:xfrm>
            <a:off x="9267444" y="1965960"/>
            <a:ext cx="2281428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rgbClr val="1D2D3E"/>
                </a:solidFill>
              </a:rPr>
              <a:t>파일럿 착수</a:t>
            </a:r>
            <a:endParaRPr lang="en-US" sz="1500" dirty="0"/>
          </a:p>
        </p:txBody>
      </p:sp>
      <p:sp>
        <p:nvSpPr>
          <p:cNvPr id="24" name="Text 22"/>
          <p:cNvSpPr txBox="1"/>
          <p:nvPr/>
        </p:nvSpPr>
        <p:spPr>
          <a:xfrm>
            <a:off x="9267444" y="2468880"/>
            <a:ext cx="2281428" cy="228600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150" dirty="0">
                <a:solidFill>
                  <a:srgbClr val="556B82"/>
                </a:solidFill>
              </a:rPr>
              <a:t>킥오프 후 1주차 설치 · 가르치기를 시작합니다.</a:t>
            </a:r>
            <a:endParaRPr lang="en-US" sz="1150" dirty="0"/>
          </a:p>
        </p:txBody>
      </p:sp>
      <p:sp>
        <p:nvSpPr>
          <p:cNvPr id="25" name="Text 23"/>
          <p:cNvSpPr txBox="1"/>
          <p:nvPr/>
        </p:nvSpPr>
        <p:spPr>
          <a:xfrm>
            <a:off x="457200" y="5166360"/>
            <a:ext cx="11274552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결정 회의 일정: [ ]월 [ ]일 · 참석: CFO · 재무 · 회계팀장 · IT · ERP 팀장 · 내부통제 · 감사 · 현업 대표 사용자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37</a:t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891540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891540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결정 요청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의사결정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CFO께 요청드리는 결정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188720"/>
            <a:ext cx="11274552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50" dirty="0">
                <a:solidFill>
                  <a:srgbClr val="556B82"/>
                </a:solidFill>
              </a:rPr>
              <a:t>경비처리 솔루션 4주 파일럿 승인 — 법인카드 전표 업무 1개</a:t>
            </a:r>
            <a:endParaRPr lang="en-US" sz="1350" dirty="0"/>
          </a:p>
        </p:txBody>
      </p:sp>
      <p:sp>
        <p:nvSpPr>
          <p:cNvPr id="7" name="Shape 5"/>
          <p:cNvSpPr/>
          <p:nvPr/>
        </p:nvSpPr>
        <p:spPr>
          <a:xfrm>
            <a:off x="457200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85800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01</a:t>
            </a:r>
            <a:endParaRPr lang="en-US" sz="1800" dirty="0"/>
          </a:p>
        </p:txBody>
      </p:sp>
      <p:sp>
        <p:nvSpPr>
          <p:cNvPr id="9" name="Text 7"/>
          <p:cNvSpPr txBox="1"/>
          <p:nvPr/>
        </p:nvSpPr>
        <p:spPr>
          <a:xfrm>
            <a:off x="1280160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파일럿 승인</a:t>
            </a:r>
            <a:endParaRPr lang="en-US" sz="1500" dirty="0"/>
          </a:p>
        </p:txBody>
      </p:sp>
      <p:sp>
        <p:nvSpPr>
          <p:cNvPr id="10" name="Text 8"/>
          <p:cNvSpPr txBox="1"/>
          <p:nvPr/>
        </p:nvSpPr>
        <p:spPr>
          <a:xfrm>
            <a:off x="685800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범위: 법인카드 미정산 전표 1개 업무, 4주. 결정 기준을 충족하면 다음 단계를 결정합니다.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4306824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4535424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02</a:t>
            </a:r>
            <a:endParaRPr lang="en-US" sz="1800" dirty="0"/>
          </a:p>
        </p:txBody>
      </p:sp>
      <p:sp>
        <p:nvSpPr>
          <p:cNvPr id="13" name="Text 11"/>
          <p:cNvSpPr txBox="1"/>
          <p:nvPr/>
        </p:nvSpPr>
        <p:spPr>
          <a:xfrm>
            <a:off x="5129784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결정 기준 합의</a:t>
            </a:r>
            <a:endParaRPr lang="en-US" sz="1500" dirty="0"/>
          </a:p>
        </p:txBody>
      </p:sp>
      <p:sp>
        <p:nvSpPr>
          <p:cNvPr id="14" name="Text 12"/>
          <p:cNvSpPr txBox="1"/>
          <p:nvPr/>
        </p:nvSpPr>
        <p:spPr>
          <a:xfrm>
            <a:off x="4535424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앞 장의 결정 기준을 그대로 쓰거나 [고객사] 기준으로 고쳐 확정합니다.</a:t>
            </a:r>
            <a:endParaRPr lang="en-US" sz="1300" dirty="0"/>
          </a:p>
        </p:txBody>
      </p:sp>
      <p:sp>
        <p:nvSpPr>
          <p:cNvPr id="15" name="Shape 13"/>
          <p:cNvSpPr/>
          <p:nvPr/>
        </p:nvSpPr>
        <p:spPr>
          <a:xfrm>
            <a:off x="8156448" y="1783080"/>
            <a:ext cx="3575304" cy="3291840"/>
          </a:xfrm>
          <a:prstGeom prst="roundRect">
            <a:avLst>
              <a:gd name="adj" fmla="val 388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6" name="Text 14"/>
          <p:cNvSpPr txBox="1"/>
          <p:nvPr/>
        </p:nvSpPr>
        <p:spPr>
          <a:xfrm>
            <a:off x="8385048" y="2011680"/>
            <a:ext cx="5486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1800" b="1" dirty="0">
                <a:solidFill>
                  <a:srgbClr val="0064D9"/>
                </a:solidFill>
              </a:rPr>
              <a:t>03</a:t>
            </a:r>
            <a:endParaRPr lang="en-US" sz="1800" dirty="0"/>
          </a:p>
        </p:txBody>
      </p:sp>
      <p:sp>
        <p:nvSpPr>
          <p:cNvPr id="17" name="Text 15"/>
          <p:cNvSpPr txBox="1"/>
          <p:nvPr/>
        </p:nvSpPr>
        <p:spPr>
          <a:xfrm>
            <a:off x="8979408" y="1984248"/>
            <a:ext cx="2569464" cy="512064"/>
          </a:xfrm>
          <a:prstGeom prst="rect">
            <a:avLst/>
          </a:prstGeom>
          <a:noFill/>
          <a:ln/>
        </p:spPr>
        <p:txBody>
          <a:bodyPr wrap="square" lIns="0" tIns="0" rIns="0" bIns="0" rtlCol="0" anchor="ctr">
            <a:normAutofit/>
          </a:bodyPr>
          <a:lstStyle/>
          <a:p>
            <a:pPr eaLnBrk="0" latinLnBrk="0" indent="0" marL="0">
              <a:buNone/>
            </a:pPr>
            <a:r>
              <a:rPr lang="en-US" sz="1500" b="1" dirty="0">
                <a:solidFill>
                  <a:schemeClr val="tx2"/>
                </a:solidFill>
              </a:rPr>
              <a:t>담당자 지정</a:t>
            </a:r>
            <a:endParaRPr lang="en-US" sz="1500" dirty="0"/>
          </a:p>
        </p:txBody>
      </p:sp>
      <p:sp>
        <p:nvSpPr>
          <p:cNvPr id="18" name="Text 16"/>
          <p:cNvSpPr txBox="1"/>
          <p:nvPr/>
        </p:nvSpPr>
        <p:spPr>
          <a:xfrm>
            <a:off x="8385048" y="2606040"/>
            <a:ext cx="3118104" cy="233172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chemeClr val="tx1"/>
                </a:solidFill>
              </a:rPr>
              <a:t>재무 · 회계팀장 · 내부통제 · 감사 담당자를 지정해 주시면 바로 착수합니다.</a:t>
            </a:r>
            <a:endParaRPr lang="en-US" sz="13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38</a:t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457200" y="365760"/>
            <a:ext cx="1014984" cy="246888"/>
          </a:xfrm>
          <a:prstGeom prst="roundRect">
            <a:avLst>
              <a:gd name="adj" fmla="val 50000"/>
            </a:avLst>
          </a:prstGeom>
          <a:solidFill>
            <a:srgbClr val="D1EFFF"/>
          </a:solidFill>
          <a:ln w="6350">
            <a:solidFill>
              <a:srgbClr val="D1EFFF"/>
            </a:solidFill>
            <a:prstDash val="solid"/>
          </a:ln>
        </p:spPr>
      </p:sp>
      <p:sp>
        <p:nvSpPr>
          <p:cNvPr id="3" name="Text 1"/>
          <p:cNvSpPr txBox="1"/>
          <p:nvPr/>
        </p:nvSpPr>
        <p:spPr>
          <a:xfrm>
            <a:off x="457200" y="365760"/>
            <a:ext cx="1014984" cy="2468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ctr" indent="0" marL="0">
              <a:buNone/>
            </a:pPr>
            <a:r>
              <a:rPr lang="en-US" sz="1000" b="1" dirty="0">
                <a:solidFill>
                  <a:srgbClr val="0064D9"/>
                </a:solidFill>
              </a:rPr>
              <a:t>제안사 소개</a:t>
            </a:r>
            <a:endParaRPr lang="en-US" sz="1000" dirty="0"/>
          </a:p>
        </p:txBody>
      </p:sp>
      <p:sp>
        <p:nvSpPr>
          <p:cNvPr id="4" name="Text 2"/>
          <p:cNvSpPr txBox="1"/>
          <p:nvPr/>
        </p:nvSpPr>
        <p:spPr>
          <a:xfrm>
            <a:off x="8074152" y="402336"/>
            <a:ext cx="365760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950" dirty="0">
                <a:solidFill>
                  <a:srgbClr val="556B82"/>
                </a:solidFill>
              </a:rPr>
              <a:t>부록</a:t>
            </a:r>
            <a:endParaRPr lang="en-US" sz="950" dirty="0"/>
          </a:p>
        </p:txBody>
      </p:sp>
      <p:sp>
        <p:nvSpPr>
          <p:cNvPr id="5" name="Text 2"/>
          <p:cNvSpPr/>
          <p:nvPr>
            <p:ph idx="102" type="title" hasCustomPrompt="1"/>
          </p:nvPr>
        </p:nvSpPr>
        <p:spPr>
          <a:xfrm>
            <a:off x="457200" y="676656"/>
            <a:ext cx="11274552" cy="47548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l" indent="0" marL="0">
              <a:buNone/>
            </a:pPr>
            <a:r>
              <a:rPr lang="en-US" sz="2600" b="1" dirty="0">
                <a:solidFill>
                  <a:schemeClr val="tx2"/>
                </a:solidFill>
              </a:rPr>
              <a:t>피지비앤컴퍼니를 소개합니다</a:t>
            </a:r>
            <a:endParaRPr lang="en-US" sz="2600" dirty="0"/>
          </a:p>
        </p:txBody>
      </p:sp>
      <p:sp>
        <p:nvSpPr>
          <p:cNvPr id="6" name="Text 4"/>
          <p:cNvSpPr txBox="1"/>
          <p:nvPr/>
        </p:nvSpPr>
        <p:spPr>
          <a:xfrm>
            <a:off x="457200" y="1463040"/>
            <a:ext cx="5303520" cy="16459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spcAft>
                <a:spcPts val="600"/>
              </a:spcAft>
              <a:buNone/>
            </a:pPr>
            <a:r>
              <a:rPr lang="en-US" sz="1800" b="1" dirty="0">
                <a:solidFill>
                  <a:schemeClr val="tx2"/>
                </a:solidFill>
              </a:rPr>
              <a:t>피지비앤컴퍼니(PGB&amp;Company)</a:t>
            </a:r>
            <a:endParaRPr lang="en-US" sz="1800" dirty="0"/>
          </a:p>
          <a:p>
            <a:pPr eaLnBrk="0" latinLnBrk="0" indent="0" marL="0">
              <a:spcAft>
                <a:spcPts val="600"/>
              </a:spcAft>
              <a:buNone/>
            </a:pPr>
            <a:r>
              <a:rPr lang="en-US" sz="1300" dirty="0">
                <a:solidFill>
                  <a:schemeClr val="tx1"/>
                </a:solidFill>
              </a:rPr>
              <a:t>SAP 운영 단계에서 과제 성격의 프로젝트를 수행하는 회사입니다. SAP 표준 기능은 그대로 두고, 업무에 필요한 확장 앱과 AI로 SAP를 더 잘 쓰게 합니다.</a:t>
            </a:r>
            <a:endParaRPr lang="en-US" sz="1800" dirty="0"/>
          </a:p>
        </p:txBody>
      </p:sp>
      <p:sp>
        <p:nvSpPr>
          <p:cNvPr id="7" name="Shape 5"/>
          <p:cNvSpPr/>
          <p:nvPr/>
        </p:nvSpPr>
        <p:spPr>
          <a:xfrm>
            <a:off x="457200" y="3291840"/>
            <a:ext cx="5303520" cy="1188720"/>
          </a:xfrm>
          <a:prstGeom prst="roundRect">
            <a:avLst>
              <a:gd name="adj" fmla="val 1076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8" name="Text 6"/>
          <p:cNvSpPr txBox="1"/>
          <p:nvPr/>
        </p:nvSpPr>
        <p:spPr>
          <a:xfrm>
            <a:off x="640080" y="3383280"/>
            <a:ext cx="4937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사업 영역 ①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확장 앱 솔루션 공급 — 경비처리 · 회계 결산 · 세무 신고 · 사업계획 및 분석 · 연결결산 · IFRS 18</a:t>
            </a:r>
            <a:endParaRPr lang="en-US" sz="1300" dirty="0"/>
          </a:p>
        </p:txBody>
      </p:sp>
      <p:sp>
        <p:nvSpPr>
          <p:cNvPr id="9" name="Shape 7"/>
          <p:cNvSpPr/>
          <p:nvPr/>
        </p:nvSpPr>
        <p:spPr>
          <a:xfrm>
            <a:off x="457200" y="4663440"/>
            <a:ext cx="5303520" cy="1188720"/>
          </a:xfrm>
          <a:prstGeom prst="roundRect">
            <a:avLst>
              <a:gd name="adj" fmla="val 10769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0" name="Text 8"/>
          <p:cNvSpPr txBox="1"/>
          <p:nvPr/>
        </p:nvSpPr>
        <p:spPr>
          <a:xfrm>
            <a:off x="640080" y="4754880"/>
            <a:ext cx="49377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300" b="1" dirty="0">
                <a:solidFill>
                  <a:schemeClr val="accent2"/>
                </a:solidFill>
              </a:rPr>
              <a:t>사업 영역 ②</a:t>
            </a:r>
            <a:endParaRPr lang="en-US" sz="1300" dirty="0"/>
          </a:p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IFRS 18(K-IFRS 1118) 컨설팅 — 범주 분류 설계부터 보고서 · 주석까지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17920" y="146304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12" name="Text 10"/>
          <p:cNvSpPr txBox="1"/>
          <p:nvPr/>
        </p:nvSpPr>
        <p:spPr>
          <a:xfrm>
            <a:off x="6400800" y="164592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공식 자격</a:t>
            </a:r>
            <a:endParaRPr lang="en-US" sz="1400" dirty="0"/>
          </a:p>
        </p:txBody>
      </p:sp>
      <p:sp>
        <p:nvSpPr>
          <p:cNvPr id="13" name="Text 11"/>
          <p:cNvSpPr txBox="1"/>
          <p:nvPr/>
        </p:nvSpPr>
        <p:spPr>
          <a:xfrm>
            <a:off x="6400800" y="210312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SAP FI · CO · SD · MM · PP · HR 공식 자격이 있는 컨설턴트가 설계</a:t>
            </a:r>
            <a:endParaRPr lang="en-US" sz="1200" dirty="0"/>
          </a:p>
        </p:txBody>
      </p:sp>
      <p:sp>
        <p:nvSpPr>
          <p:cNvPr id="14" name="Shape 12"/>
          <p:cNvSpPr/>
          <p:nvPr/>
        </p:nvSpPr>
        <p:spPr>
          <a:xfrm>
            <a:off x="9006840" y="146304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5" name="Text 13"/>
          <p:cNvSpPr txBox="1"/>
          <p:nvPr/>
        </p:nvSpPr>
        <p:spPr>
          <a:xfrm>
            <a:off x="9189720" y="164592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구축 경험</a:t>
            </a:r>
            <a:endParaRPr lang="en-US" sz="1400" dirty="0"/>
          </a:p>
        </p:txBody>
      </p:sp>
      <p:sp>
        <p:nvSpPr>
          <p:cNvPr id="16" name="Text 14"/>
          <p:cNvSpPr txBox="1"/>
          <p:nvPr/>
        </p:nvSpPr>
        <p:spPr>
          <a:xfrm>
            <a:off x="9189720" y="210312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SAP S/4HANA 퍼블릭(Public Edition) · PCE 모두 구축한 컨설턴트가 설계</a:t>
            </a:r>
            <a:endParaRPr lang="en-US" sz="1200" dirty="0"/>
          </a:p>
        </p:txBody>
      </p:sp>
      <p:sp>
        <p:nvSpPr>
          <p:cNvPr id="17" name="Shape 15"/>
          <p:cNvSpPr/>
          <p:nvPr/>
        </p:nvSpPr>
        <p:spPr>
          <a:xfrm>
            <a:off x="6217920" y="388620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F5F6F7"/>
          </a:solidFill>
          <a:ln w="9525">
            <a:solidFill>
              <a:srgbClr val="F5F6F7"/>
            </a:solidFill>
            <a:prstDash val="solid"/>
          </a:ln>
        </p:spPr>
      </p:sp>
      <p:sp>
        <p:nvSpPr>
          <p:cNvPr id="18" name="Text 16"/>
          <p:cNvSpPr txBox="1"/>
          <p:nvPr/>
        </p:nvSpPr>
        <p:spPr>
          <a:xfrm>
            <a:off x="6400800" y="4069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chemeClr val="tx2"/>
                </a:solidFill>
              </a:rPr>
              <a:t>플랫폼</a:t>
            </a:r>
            <a:endParaRPr lang="en-US" sz="1400" dirty="0"/>
          </a:p>
        </p:txBody>
      </p:sp>
      <p:sp>
        <p:nvSpPr>
          <p:cNvPr id="19" name="Text 17"/>
          <p:cNvSpPr txBox="1"/>
          <p:nvPr/>
        </p:nvSpPr>
        <p:spPr>
          <a:xfrm>
            <a:off x="6400800" y="452628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chemeClr val="tx1"/>
                </a:solidFill>
              </a:rPr>
              <a:t>고객사 단독 서버 설치형 SAP 확장 앱 플랫폼 · AI로 개발 · 테스트 · 배포</a:t>
            </a:r>
            <a:endParaRPr lang="en-US" sz="1200" dirty="0"/>
          </a:p>
        </p:txBody>
      </p:sp>
      <p:sp>
        <p:nvSpPr>
          <p:cNvPr id="20" name="Shape 18"/>
          <p:cNvSpPr/>
          <p:nvPr/>
        </p:nvSpPr>
        <p:spPr>
          <a:xfrm>
            <a:off x="9006840" y="3886200"/>
            <a:ext cx="2606040" cy="2240280"/>
          </a:xfrm>
          <a:prstGeom prst="roundRect">
            <a:avLst>
              <a:gd name="adj" fmla="val 5714"/>
            </a:avLst>
          </a:prstGeom>
          <a:solidFill>
            <a:srgbClr val="D1EFFF"/>
          </a:solidFill>
          <a:ln w="9525">
            <a:solidFill>
              <a:srgbClr val="D1EFFF"/>
            </a:solidFill>
            <a:prstDash val="solid"/>
          </a:ln>
        </p:spPr>
      </p:sp>
      <p:sp>
        <p:nvSpPr>
          <p:cNvPr id="21" name="Text 19"/>
          <p:cNvSpPr txBox="1"/>
          <p:nvPr/>
        </p:nvSpPr>
        <p:spPr>
          <a:xfrm>
            <a:off x="9189720" y="4069080"/>
            <a:ext cx="22402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공개 자료</a:t>
            </a:r>
            <a:endParaRPr lang="en-US" sz="1400" dirty="0"/>
          </a:p>
        </p:txBody>
      </p:sp>
      <p:sp>
        <p:nvSpPr>
          <p:cNvPr id="22" name="Text 20"/>
          <p:cNvSpPr txBox="1"/>
          <p:nvPr/>
        </p:nvSpPr>
        <p:spPr>
          <a:xfrm>
            <a:off x="9189720" y="4526280"/>
            <a:ext cx="224028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>
            <a:normAutofit/>
          </a:bodyPr>
          <a:lstStyle/>
          <a:p>
            <a:pPr eaLnBrk="0" latinLnBrk="0" indent="0" marL="0">
              <a:buNone/>
            </a:pPr>
            <a:r>
              <a:rPr lang="en-US" sz="1200" dirty="0">
                <a:solidFill>
                  <a:srgbClr val="556B82"/>
                </a:solidFill>
              </a:rPr>
              <a:t>기술 블로그(pgbe.co.kr/blog)에 앱 화면 · 소개 영상 · 검증 결과 공개</a:t>
            </a:r>
            <a:endParaRPr lang="en-US" sz="1200" dirty="0"/>
          </a:p>
        </p:txBody>
      </p:sp>
      <p:sp>
        <p:nvSpPr>
          <p:cNvPr id="25" name="Slide Number Placeholder 0"/>
          <p:cNvSpPr>
            <a:spLocks noGrp="1"/>
          </p:cNvSpPr>
          <p:nvPr>
            <p:ph type="sldNum" sz="quarter" idx="4294967295"/>
          </p:nvPr>
        </p:nvSpPr>
        <p:spPr>
          <a:xfrm>
            <a:off x="11183112" y="6309360"/>
            <a:ext cx="548640" cy="274320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0"/>
            </a:ext>
          </a:extLst>
        </p:spPr>
        <p:txBody>
          <a:bodyPr/>
          <a:lstStyle>
            <a:lvl1pPr>
              <a:defRPr sz="850">
                <a:solidFill>
                  <a:srgbClr val="556B82"/>
                </a:solidFill>
              </a:defRPr>
            </a:lvl1pPr>
          </a:lstStyle>
          <a:p>
            <a:pPr eaLnBrk="0" latinLnBrk="0" algn="r"/>
            <a:fld id="{F7021451-1387-4CA6-816F-3879F97B5CBC}" type="slidenum">
              <a:rPr b="0" lang="en-US"/>
              <a:t>39</a:t>
            </a:fld>
            <a:endParaRPr lang="en-US"/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0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 txBox="1"/>
          <p:nvPr/>
        </p:nvSpPr>
        <p:spPr>
          <a:xfrm>
            <a:off x="731520" y="1188720"/>
            <a:ext cx="1069848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4000" b="1" dirty="0">
                <a:solidFill>
                  <a:srgbClr val="1D2D3E"/>
                </a:solidFill>
              </a:rPr>
              <a:t>감사합니다</a:t>
            </a:r>
            <a:endParaRPr lang="en-US" sz="4000" dirty="0"/>
          </a:p>
        </p:txBody>
      </p:sp>
      <p:sp>
        <p:nvSpPr>
          <p:cNvPr id="3" name="Text 1"/>
          <p:cNvSpPr txBox="1"/>
          <p:nvPr/>
        </p:nvSpPr>
        <p:spPr>
          <a:xfrm>
            <a:off x="731520" y="2286000"/>
            <a:ext cx="105156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eaLnBrk="0" latinLnBrk="0" indent="0" marL="0">
              <a:buNone/>
            </a:pPr>
            <a:r>
              <a:rPr lang="en-US" sz="1800" i="1" dirty="0">
                <a:solidFill>
                  <a:srgbClr val="556B82"/>
                </a:solidFill>
              </a:rPr>
              <a:t>"판단할 것은 적고 입력할 것은 많은 일부터 AI에게 맡기세요.</a:t>
            </a:r>
            <a:endParaRPr lang="en-US" sz="1800" dirty="0"/>
          </a:p>
          <a:p>
            <a:pPr eaLnBrk="0" latinLnBrk="0" indent="0" marL="0">
              <a:buNone/>
            </a:pPr>
            <a:r>
              <a:rPr lang="en-US" sz="1800" i="1" dirty="0">
                <a:solidFill>
                  <a:srgbClr val="556B82"/>
                </a:solidFill>
              </a:rPr>
              <a:t>사람은 승인과 판단에 집중합니다."</a:t>
            </a:r>
            <a:endParaRPr lang="en-US" sz="1800" dirty="0"/>
          </a:p>
        </p:txBody>
      </p:sp>
      <p:sp>
        <p:nvSpPr>
          <p:cNvPr id="4" name="Text 2"/>
          <p:cNvSpPr txBox="1"/>
          <p:nvPr/>
        </p:nvSpPr>
        <p:spPr>
          <a:xfrm>
            <a:off x="731520" y="4206240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담당자</a:t>
            </a:r>
            <a:endParaRPr lang="en-US" sz="1300" dirty="0"/>
          </a:p>
        </p:txBody>
      </p:sp>
      <p:sp>
        <p:nvSpPr>
          <p:cNvPr id="5" name="Text 3"/>
          <p:cNvSpPr txBox="1"/>
          <p:nvPr/>
        </p:nvSpPr>
        <p:spPr>
          <a:xfrm>
            <a:off x="1920240" y="4206240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임민택</a:t>
            </a:r>
            <a:endParaRPr lang="en-US" sz="1300" dirty="0"/>
          </a:p>
        </p:txBody>
      </p:sp>
      <p:sp>
        <p:nvSpPr>
          <p:cNvPr id="6" name="Text 4"/>
          <p:cNvSpPr txBox="1"/>
          <p:nvPr/>
        </p:nvSpPr>
        <p:spPr>
          <a:xfrm>
            <a:off x="731520" y="4590288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이메일</a:t>
            </a:r>
            <a:endParaRPr lang="en-US" sz="1300" dirty="0"/>
          </a:p>
        </p:txBody>
      </p:sp>
      <p:sp>
        <p:nvSpPr>
          <p:cNvPr id="7" name="Text 5"/>
          <p:cNvSpPr txBox="1"/>
          <p:nvPr/>
        </p:nvSpPr>
        <p:spPr>
          <a:xfrm>
            <a:off x="1920240" y="4590288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lmt@pgbe.co.kr</a:t>
            </a:r>
            <a:endParaRPr lang="en-US" sz="1300" dirty="0"/>
          </a:p>
        </p:txBody>
      </p:sp>
      <p:sp>
        <p:nvSpPr>
          <p:cNvPr id="8" name="Text 6"/>
          <p:cNvSpPr txBox="1"/>
          <p:nvPr/>
        </p:nvSpPr>
        <p:spPr>
          <a:xfrm>
            <a:off x="731520" y="4974336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홈페이지</a:t>
            </a:r>
            <a:endParaRPr lang="en-US" sz="1300" dirty="0"/>
          </a:p>
        </p:txBody>
      </p:sp>
      <p:sp>
        <p:nvSpPr>
          <p:cNvPr id="9" name="Text 7"/>
          <p:cNvSpPr txBox="1"/>
          <p:nvPr/>
        </p:nvSpPr>
        <p:spPr>
          <a:xfrm>
            <a:off x="1920240" y="4974336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pgbe.co.kr</a:t>
            </a:r>
            <a:endParaRPr lang="en-US" sz="1300" dirty="0"/>
          </a:p>
        </p:txBody>
      </p:sp>
      <p:sp>
        <p:nvSpPr>
          <p:cNvPr id="10" name="Text 8"/>
          <p:cNvSpPr txBox="1"/>
          <p:nvPr/>
        </p:nvSpPr>
        <p:spPr>
          <a:xfrm>
            <a:off x="731520" y="5358384"/>
            <a:ext cx="118872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556B82"/>
                </a:solidFill>
              </a:rPr>
              <a:t>데모</a:t>
            </a:r>
            <a:endParaRPr lang="en-US" sz="1300" dirty="0"/>
          </a:p>
        </p:txBody>
      </p:sp>
      <p:sp>
        <p:nvSpPr>
          <p:cNvPr id="11" name="Text 9"/>
          <p:cNvSpPr txBox="1"/>
          <p:nvPr/>
        </p:nvSpPr>
        <p:spPr>
          <a:xfrm>
            <a:off x="1920240" y="5358384"/>
            <a:ext cx="548640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indent="0" marL="0">
              <a:buNone/>
            </a:pPr>
            <a:r>
              <a:rPr lang="en-US" sz="1300" dirty="0">
                <a:solidFill>
                  <a:srgbClr val="1D2D3E"/>
                </a:solidFill>
              </a:rPr>
              <a:t>demo.ui5.co.kr</a:t>
            </a:r>
            <a:endParaRPr lang="en-US" sz="1300" dirty="0"/>
          </a:p>
        </p:txBody>
      </p:sp>
      <p:sp>
        <p:nvSpPr>
          <p:cNvPr id="12" name="Text 10"/>
          <p:cNvSpPr txBox="1"/>
          <p:nvPr/>
        </p:nvSpPr>
        <p:spPr>
          <a:xfrm>
            <a:off x="6858000" y="5943600"/>
            <a:ext cx="4846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eaLnBrk="0" latinLnBrk="0" algn="r" indent="0" marL="0">
              <a:buNone/>
            </a:pPr>
            <a:r>
              <a:rPr lang="en-US" sz="1400" b="1" dirty="0">
                <a:solidFill>
                  <a:srgbClr val="1D2D3E"/>
                </a:solidFill>
              </a:rPr>
              <a:t>PGB&amp;Company · 피지비앤컴퍼니</a:t>
            </a:r>
            <a:endParaRPr lang="en-US" sz="1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GB Proposal Horizon">
  <a:themeElements>
    <a:clrScheme name="PGB Proposal Horizon">
      <a:dk1>
        <a:srgbClr val="1D2D3E"/>
      </a:dk1>
      <a:lt1>
        <a:srgbClr val="FFFFFF"/>
      </a:lt1>
      <a:dk2>
        <a:srgbClr val="1D2D3E"/>
      </a:dk2>
      <a:lt2>
        <a:srgbClr val="F5F6F7"/>
      </a:lt2>
      <a:accent1>
        <a:srgbClr val="0064D9"/>
      </a:accent1>
      <a:accent2>
        <a:srgbClr val="0064D9"/>
      </a:accent2>
      <a:accent3>
        <a:srgbClr val="E76500"/>
      </a:accent3>
      <a:accent4>
        <a:srgbClr val="188918"/>
      </a:accent4>
      <a:accent5>
        <a:srgbClr val="556B82"/>
      </a:accent5>
      <a:accent6>
        <a:srgbClr val="D1EFFF"/>
      </a:accent6>
      <a:hlink>
        <a:srgbClr val="0064D9"/>
      </a:hlink>
      <a:folHlink>
        <a:srgbClr val="7800A4"/>
      </a:folHlink>
    </a:clrScheme>
    <a:fontScheme name="PGB Proposal Horizon">
      <a:majorFont>
        <a:latin typeface="Malgun Gothic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Malgun Gothic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40</Slides>
  <Notes>40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</vt:vector>
  </TitlesOfParts>
  <Company>PGB&amp;Company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경비처리 솔루션 제안서</dc:title>
  <dc:subject>PptxGenJS Presentation</dc:subject>
  <dc:creator>피지비앤컴퍼니</dc:creator>
  <cp:lastModifiedBy>피지비앤컴퍼니</cp:lastModifiedBy>
  <cp:revision>1</cp:revision>
  <dcterms:created xsi:type="dcterms:W3CDTF">2026-11-06T03:41:00Z</dcterms:created>
  <dcterms:modified xsi:type="dcterms:W3CDTF">2026-11-06T03:41:00Z</dcterms:modified>
</cp:coreProperties>
</file>