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255c2912-841c-f5fa-4aff-dcdb5f6f17fa}">
          <p14:sldIdLst>
            <p14:sldId id="256"/>
            <p14:sldId id="257"/>
            <p14:sldId id="258"/>
          </p14:sldIdLst>
        </p14:section>
        <p14:section name="제안 배경" id="{fdc4bd00-4dba-7af9-d7b9-9910ab07dc92}">
          <p14:sldIdLst>
            <p14:sldId id="259"/>
            <p14:sldId id="260"/>
          </p14:sldIdLst>
        </p14:section>
        <p14:section name="솔루션 개요" id="{9ead8dda-b6ab-9485-42c1-ac6d9b328771}">
          <p14:sldIdLst>
            <p14:sldId id="261"/>
            <p14:sldId id="262"/>
            <p14:sldId id="263"/>
            <p14:sldId id="264"/>
          </p14:sldIdLst>
        </p14:section>
        <p14:section name="기능 상세" id="{51ab0bb0-c7fb-b81a-b3bf-06fc8df14752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AI 업무 처리" id="{125e8523-490b-438c-6cce-127bb31da592}">
          <p14:sldIdLst>
            <p14:sldId id="284"/>
            <p14:sldId id="285"/>
            <p14:sldId id="286"/>
            <p14:sldId id="287"/>
          </p14:sldIdLst>
        </p14:section>
        <p14:section name="도입 방안" id="{d2145230-86ce-4345-7a3c-4293a2788b0e}">
          <p14:sldIdLst>
            <p14:sldId id="288"/>
            <p14:sldId id="289"/>
            <p14:sldId id="290"/>
            <p14:sldId id="291"/>
          </p14:sldIdLst>
        </p14:section>
        <p14:section name="의사결정" id="{7e1b67c4-ec39-5ee7-6a21-6811faaea79f}">
          <p14:sldIdLst>
            <p14:sldId id="292"/>
            <p14:sldId id="293"/>
            <p14:sldId id="294"/>
            <p14:sldId id="295"/>
            <p14:sldId id="296"/>
            <p14:sldId id="297"/>
          </p14:sldIdLst>
        </p14:section>
        <p14:section name="부록" id="{45363269-7621-458b-2cf4-ec793f64789c}">
          <p14:sldIdLst>
            <p14:sldId id="298"/>
          </p14:sldIdLst>
        </p14:section>
        <p14:section name="마무리" id="{60c77304-c66a-cfd5-85ec-5fcb627832cf}">
          <p14:sldIdLst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PGB&amp;Company · 피지비앤컴퍼니  |  회계 결산 솔루션 제안서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727448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Confidential · 검토용 자료</a:t>
            </a:r>
            <a:endParaRPr lang="en-US" sz="85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eaLnBrk="0" latinLnBrk="0"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image" Target="../media/image-31-2.jpg"/><Relationship Id="rId3" Type="http://schemas.openxmlformats.org/officeDocument/2006/relationships/image" Target="../media/image-31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200" b="1" dirty="0">
                <a:solidFill>
                  <a:srgbClr val="1D2D3E"/>
                </a:solidFill>
              </a:rPr>
              <a:t>제안서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dirty="0">
                <a:solidFill>
                  <a:srgbClr val="556B82"/>
                </a:solidFill>
              </a:rPr>
              <a:t>[고객사]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회계 결산 솔루션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dirty="0">
                <a:solidFill>
                  <a:srgbClr val="556B82"/>
                </a:solidFill>
              </a:rPr>
              <a:t>월 결산 관제부터 전표 · 수금 · 지급 · 잔액확인 · 실사 · 충당금 결산까지 18개 앱으로, 결산 일정을 앞당깁니다.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제안사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8006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피지비앤컴퍼니 (PGB&amp;Company)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담당자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512978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임민택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458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작성일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54589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2026-11-06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78815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버전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788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v1.0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4480560" cy="0"/>
          </a:xfrm>
          <a:prstGeom prst="line">
            <a:avLst/>
          </a:prstGeom>
          <a:noFill/>
          <a:ln w="12700">
            <a:solidFill>
              <a:srgbClr val="1D2D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6172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본 문서는 검토용으로 작성되었으며, 제안사의 동의 없이 외부에 배포할 수 없습니다.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349921" y="484632"/>
            <a:ext cx="6262278" cy="588873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8" name="Image 0" descr="cover_dg3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8209" y="502920"/>
            <a:ext cx="6225702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요약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제안서로 결정하실 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회계 결산 솔루션 파일럿 승인 — 결산 관제 + 수금 반제 1개 업무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결정권자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최종 결정: CFO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검토: 회계팀장 · 자금팀장 · IT · ERP 팀장 · 내부통제 · 감사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권장안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B. 파일럿 (권장) — 월 결산 상태 관리 + 수금 처리 1개 업무, 4주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비교: A. 현행 유지 · C. 전면 도입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· 일정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최근 10회 중 9회 이상 성공 · 기존 데이터 변경 0건 · KPI 개선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4주 안에 결정, 결정 다음 주 착수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목차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배경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결산의 지금과 앞으로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솔루션 개요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18개 앱 구성 · 특장점 · 기대효과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기능 상세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앱별 화면과 도입 전 · 후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34340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434340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39826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AI 업무 처리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수금 · 지급을 AI가 처리한 결과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도입 방안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대상자 · 선택안 · 결정 기준 · 일정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21792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07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부록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가격 · 제안사 소개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제안 배경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결산 때마다 같은 일을 같은 순서로 반복합니다.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12280" y="176479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 배경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제안 배경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결산이 언제 끝나고 무엇이 막고 있는지 바로 보이게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지금의 방식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사람이 반복하는 일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결산 진행을 메일로 확인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누가 어디까지 했는지 파일과 메일로 묻고, 막힌 작업을 늦게 압니다.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엑셀 계산 후 수기 전기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충당금 · 기간배분 · 퇴직급여를 엑셀로 계산하고 결산 전표를 손으로 넣습니다.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대사와 조서를 따로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잔액확인 회신 · 실사 차이 · 원장 대사를 감사 직전에 다시 맞춥니다.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43600" y="3657600"/>
            <a:ext cx="292608" cy="548640"/>
          </a:xfrm>
          <a:prstGeom prst="chevron">
            <a:avLst/>
          </a:prstGeom>
          <a:solidFill>
            <a:srgbClr val="0064D9"/>
          </a:solidFill>
          <a:ln w="12700">
            <a:solidFill>
              <a:srgbClr val="0064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11112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rgbClr val="1D2D3E"/>
                </a:solidFill>
              </a:rPr>
              <a:t>앞으로의 방식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31152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앱과 AI가 처리하고 사람은 판단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31152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업무 프로그램에 AI 기능 탑재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업무 앱에 AI 패널이 들어 있어, 앱을 학습한 AI가 지시 한 줄로 조회 · 입력 · 보고를 처리합니다.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31152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결산 관제가 먼저 답함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월 결산 상태 관리에서 작업 상태 · 담당자 · 막힌 곳을 한 화면에 봅니다.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계산에서 전기까지 한 흐름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근거 데이터 → 계산 → 저장 → 결산분개 전기 → 원장 대사를 앱이 처리합니다.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31152" y="52806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조서까지 바로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잔액확인 · 실사 결과가 차이 조정과 감사 조서로 그대로 이어집니다.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솔루션 개요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18개 앱이 결산 관리 · 전표 · 채권채무 · 실사 · 결산 전기로 이어집니다.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12280" y="2331720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8882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888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회계 결산 솔루션 · 앱 18개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18개 앱으로 결산 업무 전체를 덮습니다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결산 관리 · 승인 · 전표 · 반제 · 지급 · 잔액확인 · 실사 · 자산 · 충당금 · 리스까지 한 런치패드에서 실행합니다.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89280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관리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13055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월 결산 상태 관리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65176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월 결산 작업의 진행 상태와 담당자를 한 화면에서 관리합니다.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366772" y="178308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503932" y="189280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승인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2503932" y="213055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기준정보 통합 승인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503932" y="265176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거래처 · 계정 · 코스트센터 등 기준정보 생성 · 변경 요청을 한 곳에서 검토하고 승인합니다.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276344" y="178308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13504" y="189280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전표생성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4413504" y="213055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전표 작성(임시전표)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413504" y="265176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일반 전표를 임시전표로 작성하고 검증한 뒤 결재를 올립니다.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6185916" y="178308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3076" y="189280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전표 업로드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323076" y="213055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대량전표 입력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23076" y="265176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엑셀 양식으로 작성한 전표를 업로드해 검증하고, 전기 대상을 골라 한 번에 전기합니다.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8095488" y="178308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232648" y="189280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승인 · 전기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8232648" y="213055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전표 승인 전기(전자결재)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32648" y="265176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상신된 임시전표를 결재선에 따라 승인하고 전기합니다.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10005060" y="178308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0142220" y="189280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반제 전기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0142220" y="213055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수금 처리(AI 매핑)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142220" y="265176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입금과 매출을 반제 번호로 자동 매핑하고 소액 차이와 함께 반제 전기합니다.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57200" y="333756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94360" y="34472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지급 송신</a:t>
            </a:r>
            <a:endParaRPr lang="en-US" sz="900" dirty="0"/>
          </a:p>
        </p:txBody>
      </p:sp>
      <p:sp>
        <p:nvSpPr>
          <p:cNvPr id="33" name="Text 31"/>
          <p:cNvSpPr txBox="1"/>
          <p:nvPr/>
        </p:nvSpPr>
        <p:spPr>
          <a:xfrm>
            <a:off x="594360" y="36850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지급자료 송수신(CMS 연계)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594360" y="420624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지급 실행 후 CMS 지급파일 생성 · 송신 승인 · 출금대상 송신 · 출금결과 수신 · 일괄 역분개를 한 화면에서…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2366772" y="333756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2503932" y="34472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선급금 정산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2503932" y="36850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선급금 잔액 관리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2503932" y="420624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선급금 잔액의 정산 확인을 담당자에게 요청하고, 회신 문서 · 증빙을 받아 정산(반제)까지 처리하며 정산 현황을 관리합니다.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4276344" y="333756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413504" y="34472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확인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4413504" y="36850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채권 · 채무 잔액확인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4413504" y="420624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잔액확인서(조회서) 선정 · 발송 · 회신 · 차이 조정 · 대체절차와 감사 조서까지 처리합니다.</a:t>
            </a:r>
            <a:endParaRPr lang="en-US" sz="950" dirty="0"/>
          </a:p>
        </p:txBody>
      </p:sp>
      <p:sp>
        <p:nvSpPr>
          <p:cNvPr id="43" name="Shape 41"/>
          <p:cNvSpPr/>
          <p:nvPr/>
        </p:nvSpPr>
        <p:spPr>
          <a:xfrm>
            <a:off x="6185916" y="333756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323076" y="34472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45" name="Text 43"/>
          <p:cNvSpPr txBox="1"/>
          <p:nvPr/>
        </p:nvSpPr>
        <p:spPr>
          <a:xfrm>
            <a:off x="6323076" y="36850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선급 · 미지급비용 기간배분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6323076" y="420624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보험료 · 임차료 · 구독료 등 계약을 일할 · 월할로 배분하고 선급비용 상각 · 미지급비용 계상을 계약별로 결산 전기합니다.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8095488" y="333756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32648" y="34472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실사 진행</a:t>
            </a:r>
            <a:endParaRPr lang="en-US" sz="900" dirty="0"/>
          </a:p>
        </p:txBody>
      </p:sp>
      <p:sp>
        <p:nvSpPr>
          <p:cNvPr id="49" name="Text 47"/>
          <p:cNvSpPr txBox="1"/>
          <p:nvPr/>
        </p:nvSpPr>
        <p:spPr>
          <a:xfrm>
            <a:off x="8232648" y="36850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재고 실사 통합 관리</a:t>
            </a:r>
            <a:endParaRPr lang="en-US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8232648" y="420624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동결 · 블라인드 카운트 · 재실사 · 원인 · 금액별 승인 · 재고 조정 전기 · 원장 대사 · 감사 입회 조서까지 한…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10005060" y="333756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10142220" y="34472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자산 실사</a:t>
            </a:r>
            <a:endParaRPr lang="en-US" sz="900" dirty="0"/>
          </a:p>
        </p:txBody>
      </p:sp>
      <p:sp>
        <p:nvSpPr>
          <p:cNvPr id="53" name="Text 51"/>
          <p:cNvSpPr txBox="1"/>
          <p:nvPr/>
        </p:nvSpPr>
        <p:spPr>
          <a:xfrm>
            <a:off x="10142220" y="36850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고정자산 실사 통합 관리</a:t>
            </a:r>
            <a:endParaRPr lang="en-US" sz="1200" dirty="0"/>
          </a:p>
        </p:txBody>
      </p:sp>
      <p:sp>
        <p:nvSpPr>
          <p:cNvPr id="54" name="Text 52"/>
          <p:cNvSpPr txBox="1"/>
          <p:nvPr/>
        </p:nvSpPr>
        <p:spPr>
          <a:xfrm>
            <a:off x="10142220" y="420624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장부수량 동결 → 담당자 휴대폰 확인(상태 · 증빙 사진) → 재실사 → 차이 원인 · 금액별 승인 → 제각 · 등록 …</a:t>
            </a:r>
            <a:endParaRPr lang="en-US" sz="950" dirty="0"/>
          </a:p>
        </p:txBody>
      </p:sp>
      <p:sp>
        <p:nvSpPr>
          <p:cNvPr id="55" name="Shape 53"/>
          <p:cNvSpPr/>
          <p:nvPr/>
        </p:nvSpPr>
        <p:spPr>
          <a:xfrm>
            <a:off x="457200" y="489204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594360" y="5001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자산 관리</a:t>
            </a:r>
            <a:endParaRPr lang="en-US" sz="900" dirty="0"/>
          </a:p>
        </p:txBody>
      </p:sp>
      <p:sp>
        <p:nvSpPr>
          <p:cNvPr id="57" name="Text 55"/>
          <p:cNvSpPr txBox="1"/>
          <p:nvPr/>
        </p:nvSpPr>
        <p:spPr>
          <a:xfrm>
            <a:off x="594360" y="5239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고정자산 통합 관리</a:t>
            </a:r>
            <a:endParaRPr lang="en-US" sz="1200" dirty="0"/>
          </a:p>
        </p:txBody>
      </p:sp>
      <p:sp>
        <p:nvSpPr>
          <p:cNvPr id="58" name="Text 56"/>
          <p:cNvSpPr txBox="1"/>
          <p:nvPr/>
        </p:nvSpPr>
        <p:spPr>
          <a:xfrm>
            <a:off x="594360" y="576072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자산 마스터(생성 · 변경 · 삭제 표시) · 자산 대장(기초 · 취득 · 상각 · 대체 · 처분 · 기말) · 자산…</a:t>
            </a:r>
            <a:endParaRPr lang="en-US" sz="950" dirty="0"/>
          </a:p>
        </p:txBody>
      </p:sp>
      <p:sp>
        <p:nvSpPr>
          <p:cNvPr id="59" name="Shape 57"/>
          <p:cNvSpPr/>
          <p:nvPr/>
        </p:nvSpPr>
        <p:spPr>
          <a:xfrm>
            <a:off x="2366772" y="489204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2503932" y="5001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61" name="Text 59"/>
          <p:cNvSpPr txBox="1"/>
          <p:nvPr/>
        </p:nvSpPr>
        <p:spPr>
          <a:xfrm>
            <a:off x="2503932" y="5239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재고평가충당금 결산</a:t>
            </a:r>
            <a:endParaRPr lang="en-US" sz="1200" dirty="0"/>
          </a:p>
        </p:txBody>
      </p:sp>
      <p:sp>
        <p:nvSpPr>
          <p:cNvPr id="62" name="Text 60"/>
          <p:cNvSpPr txBox="1"/>
          <p:nvPr/>
        </p:nvSpPr>
        <p:spPr>
          <a:xfrm>
            <a:off x="2503932" y="576072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재고 연령 · 순실현가능가치로 재고평가충당금을 계산하고 결산 전기합니다.</a:t>
            </a:r>
            <a:endParaRPr lang="en-US" sz="950" dirty="0"/>
          </a:p>
        </p:txBody>
      </p:sp>
      <p:sp>
        <p:nvSpPr>
          <p:cNvPr id="63" name="Shape 61"/>
          <p:cNvSpPr/>
          <p:nvPr/>
        </p:nvSpPr>
        <p:spPr>
          <a:xfrm>
            <a:off x="4276344" y="489204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4413504" y="5001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65" name="Text 63"/>
          <p:cNvSpPr txBox="1"/>
          <p:nvPr/>
        </p:nvSpPr>
        <p:spPr>
          <a:xfrm>
            <a:off x="4413504" y="5239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제품보증충당금 결산</a:t>
            </a:r>
            <a:endParaRPr lang="en-US" sz="1200" dirty="0"/>
          </a:p>
        </p:txBody>
      </p:sp>
      <p:sp>
        <p:nvSpPr>
          <p:cNvPr id="66" name="Text 64"/>
          <p:cNvSpPr txBox="1"/>
          <p:nvPr/>
        </p:nvSpPr>
        <p:spPr>
          <a:xfrm>
            <a:off x="4413504" y="576072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판매 수량과 보증 실적률로 제품보증충당금을 추정하고 결산 전기합니다.</a:t>
            </a:r>
            <a:endParaRPr lang="en-US" sz="950" dirty="0"/>
          </a:p>
        </p:txBody>
      </p:sp>
      <p:sp>
        <p:nvSpPr>
          <p:cNvPr id="67" name="Shape 65"/>
          <p:cNvSpPr/>
          <p:nvPr/>
        </p:nvSpPr>
        <p:spPr>
          <a:xfrm>
            <a:off x="6185916" y="489204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8" name="Text 66"/>
          <p:cNvSpPr txBox="1"/>
          <p:nvPr/>
        </p:nvSpPr>
        <p:spPr>
          <a:xfrm>
            <a:off x="6323076" y="5001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69" name="Text 67"/>
          <p:cNvSpPr txBox="1"/>
          <p:nvPr/>
        </p:nvSpPr>
        <p:spPr>
          <a:xfrm>
            <a:off x="6323076" y="5239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대손충당금 결산</a:t>
            </a:r>
            <a:endParaRPr lang="en-US" sz="1200" dirty="0"/>
          </a:p>
        </p:txBody>
      </p:sp>
      <p:sp>
        <p:nvSpPr>
          <p:cNvPr id="70" name="Text 68"/>
          <p:cNvSpPr txBox="1"/>
          <p:nvPr/>
        </p:nvSpPr>
        <p:spPr>
          <a:xfrm>
            <a:off x="6323076" y="576072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채권 연령별 롤레이트로 대손충당금을 산정하고 결산 전기합니다.</a:t>
            </a:r>
            <a:endParaRPr lang="en-US" sz="950" dirty="0"/>
          </a:p>
        </p:txBody>
      </p:sp>
      <p:sp>
        <p:nvSpPr>
          <p:cNvPr id="71" name="Shape 69"/>
          <p:cNvSpPr/>
          <p:nvPr/>
        </p:nvSpPr>
        <p:spPr>
          <a:xfrm>
            <a:off x="8095488" y="489204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2" name="Text 70"/>
          <p:cNvSpPr txBox="1"/>
          <p:nvPr/>
        </p:nvSpPr>
        <p:spPr>
          <a:xfrm>
            <a:off x="8232648" y="5001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73" name="Text 71"/>
          <p:cNvSpPr txBox="1"/>
          <p:nvPr/>
        </p:nvSpPr>
        <p:spPr>
          <a:xfrm>
            <a:off x="8232648" y="5239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퇴직급여충당부채 결산</a:t>
            </a:r>
            <a:endParaRPr lang="en-US" sz="1200" dirty="0"/>
          </a:p>
        </p:txBody>
      </p:sp>
      <p:sp>
        <p:nvSpPr>
          <p:cNvPr id="74" name="Text 72"/>
          <p:cNvSpPr txBox="1"/>
          <p:nvPr/>
        </p:nvSpPr>
        <p:spPr>
          <a:xfrm>
            <a:off x="8232648" y="576072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사원별 평균임금으로 퇴직금추계액을 계산하고 퇴직연금 운용손익 · DC 미납까지 결산 전기합니다.</a:t>
            </a:r>
            <a:endParaRPr lang="en-US" sz="950" dirty="0"/>
          </a:p>
        </p:txBody>
      </p:sp>
      <p:sp>
        <p:nvSpPr>
          <p:cNvPr id="75" name="Shape 73"/>
          <p:cNvSpPr/>
          <p:nvPr/>
        </p:nvSpPr>
        <p:spPr>
          <a:xfrm>
            <a:off x="10005060" y="4892040"/>
            <a:ext cx="172669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6" name="Text 74"/>
          <p:cNvSpPr txBox="1"/>
          <p:nvPr/>
        </p:nvSpPr>
        <p:spPr>
          <a:xfrm>
            <a:off x="10142220" y="5001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77" name="Text 75"/>
          <p:cNvSpPr txBox="1"/>
          <p:nvPr/>
        </p:nvSpPr>
        <p:spPr>
          <a:xfrm>
            <a:off x="10142220" y="5239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리스자산 관리</a:t>
            </a:r>
            <a:endParaRPr lang="en-US" sz="1200" dirty="0"/>
          </a:p>
        </p:txBody>
      </p:sp>
      <p:sp>
        <p:nvSpPr>
          <p:cNvPr id="78" name="Text 76"/>
          <p:cNvSpPr txBox="1"/>
          <p:nvPr/>
        </p:nvSpPr>
        <p:spPr>
          <a:xfrm>
            <a:off x="10142220" y="5760720"/>
            <a:ext cx="14523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리스계약 등록 · 갱신 · 재측정부터 결산 전기와 장부 대사까지 관리합니다.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69951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6995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특장점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회계 결산 솔루션의 네 가지 특장점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결산 관제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회사 특유의 결산 절차를 시스템에 반영하고, 업무 상태와 순서를 자동으로 제어합니다.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44418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7301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167378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근거에서 전기까지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73018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모든 금액이 원장 행과 자재 · 거래처 목록으로 내려가고, 결산분개 전기 · 역분개까지 앱에서 끝냅니다.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31636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60236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054596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감사 조서 자동 생성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60236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잔액확인 · 재고 실사 · 고정자산 실사 결과가 차이 조정과 감사 조서로 바로 나옵니다.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118854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4745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9941814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AI가 처리하는 반제 · 지급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47454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수금 반제와 CMS 지급 송수신을 AI가 처리합니다.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기대효과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숫자로 보는 회계 결산 솔루션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18개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결산 앱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결산 관리부터 리스자산까지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44418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298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AI 처리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3527298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수금 반제 · CMS 지급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27298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반제 매핑부터 지급파일 생성까지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31636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14516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결산 관제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6414516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언제 끝나는지 먼저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14516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예상 마감일 · 막힌 작업 · 담당자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118854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01734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0원</a:t>
            </a:r>
            <a:endParaRPr lang="en-US" sz="4400" dirty="0"/>
          </a:p>
        </p:txBody>
      </p:sp>
      <p:sp>
        <p:nvSpPr>
          <p:cNvPr id="20" name="Text 18"/>
          <p:cNvSpPr txBox="1"/>
          <p:nvPr/>
        </p:nvSpPr>
        <p:spPr>
          <a:xfrm>
            <a:off x="9301734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원장 대사 차이 목표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01734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산정 금액 = 원장 잔액 확인 후 마감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기능 상세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앱마다 실제 화면과 도입 전 · 후를 한 장으로 보여 드립니다.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12280" y="289864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결산 관리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월 결산 상태 관리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이번 결산이 언제 끝나고 무엇이 막고 있는지 결산 관제가 먼저 답합니다.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clos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결산 관제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★ 결산 관제 — 예상 마감일과 위험 항목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"언제 끝나요?"에 답하려면 담당자마다 물어 보고, 지난달 무엇이 늦었는지는 기억에 의존합니다.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결산 언제 끝나?”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예상 마감일 · 막힌 작업 · 담당자를 바로 답합니다.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유연한 결산 단계 관리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결산 절차 변경 시마다 시스템 화면을 수정하는 개발 작업이 필요합니다.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결산 단계에 IFRS 18 검토 추가”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단계를 만들고 담당자를 배정합니다.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지능적인 업무 순서 제어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순서 변경 시 수동으로 번호를 조정하거나 소수점이 발생하는 등 데이터 오류 위험이 있습니다.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“충당금 작업을 마감 앞쪽으로”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순서를 바꾸고 일정 영향을 알려 줍니다.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승인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기준정보 통합 승인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승인 대기 51건 중 28건은 AI가 자동 승인하고, 은행계좌 · 세금 범주 · 표준원가 같은 민감한 23건만 사람이 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maste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자동 승인 검토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AI 자동 승인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승인자가 계정명 오타 수정까지 한 건씩 열어 보고 승인합니다.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[AI 자동 승인] 한 번 → AI가 대기 건을 모두 읽어 단순 변경만 한 번에 승인합니다.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민감 변경은 반드시 사람이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중요한 변경이 단순 변경 수십 건 사이에 섞여 지나갑니다.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계좌 · 사업자번호 · 지급조건 등 민감 변경은 AI가 골라 사람에게 넘깁니다.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값까지 보는 판정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주소 칸에 입금 계좌를 적어 넣는 식의 우회를 눈으로 찾아야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값까지 읽어 우회 입력 · 큰 변동을 찾아내 사람 확인으로 돌립니다.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1274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1274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3 · 전표생성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전표 작성(임시전표)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영수증 선택 → 분개패턴 → 점검 → SAP 회계전표 전기 → 전표출력 → 결재상신.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jou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증빙 목록과 왼쪽 메뉴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분개패턴으로 분개 자동 입력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증빙마다 계정과 코스트센터를 손으로 고르고 금액을 계산기로 나눕니다.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 증빙으로 전표 작성”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분개패턴을 골라 계정 · 코스트센터 · 금액을 채웁니다.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SAP 기준정보로 저장 전 점검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잘못된 코드가 SAP 전기 단계에서야 드러나 다시 돌아갑니다.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저장 전 점검을 통과한 전표만 넘기고, 오류는 사유와 함께 보고합니다.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SAP 회계전표 바로 전기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정리한 내용을 SAP 화면에 다시 입력하고 번호를 옮겨 적습니다.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“임시전표 전기”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전기하고 받은 SAP 전표번호로 성공을 확인합니다.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6047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6047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4 · 전표 업로드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대량전표 입력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단순 전표 업로드를 넘어, SAP 표준 구조와 기준에 맞춰 전표의 유효성을 사전 검증하고 전기 오류를 통제하여 데이터의 신뢰도를 높이는 솔루션입니다.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32445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mass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28787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14411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초기 화면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필수 필드 및 포맷 자동 점검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필수 필드 누락이나 포맷 오류를 전기가 끝난 후에 발견하여 수정에 많은 시간을 소요합니다.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 파일 전표 올려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업로드 · 점검을 돌리고 오류 줄만 보고합니다.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마스터 데이터 정합성 검증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등록되지 않은 코드나 유효하지 않은 전기키로 전기가 실패하여 원인 파악과 수정에 시간이 걸립니다.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코드 오류 줄을 원인별로 묶어 담당자에게 수정 요청합니다.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차대변 자동 대사 및 불일치 감지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차대변 불일치 전표를 수작업으로 확인하거나, 전기 실패 후 원인을 찾아 수정하는 과정이 반복됩니다.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차대가 맞는 전표만 AI가 전기하고, 불일치 전표는 따로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61848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6184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5 · 승인 · 전기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전표 승인 전기(전자결재)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전표 작성(분개 → SAP 전기 → 상신)과 전표 승인(확인 → 승인 · 반려)이 하나의 결재 흐름으로 이어집니다.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06578" y="1764792"/>
            <a:ext cx="6027725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jour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66" y="1783080"/>
            <a:ext cx="5991149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결재 목록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결재 목록 카드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메일 · 메신저로 온 결재 요청을 열어 보고, 금액과 전표번호는 다른 화면에서 다시 찾습니다.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“오늘 결재할 것 정리”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금액 · 증빙 · 전표번호를 묶어 결재 목록을 요약합니다.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증빙 · 회계계정 · 결재선 한 화면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영수증은 메일 첨부로, 계정은 SAP 전표 조회로, 결재 이력은 결재 시스템에서 따로 확인합니다.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증빙과 회계계정이 맞는지 먼저 대조하고, 결재는 사람이 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SAP 회계전표 서식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SAP 로그온 → 전표 조회 → 출력을 결재자가 직접 하거나, 작성자에게 출력본을 따로 요청합니다.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 결재의 전표 서식 열어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SAP 전표 서식을 바로 띄웁니다.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6 · 반제 전기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수금 처리(AI 매핑)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고객별 매출 · 입금 · 잔액 확인 → 차액 0 또는 천원 미만 묶음에 반제 번호 부여 → 반제 가능 항목 자동 선택 → 소액 차이 분개 → 시뮬레이션 · 반제 전기 → 반제전표 조회 · 출력.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clrp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반제 가능 항목 자동 선택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세 메뉴 작업 흐름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고객 원장 조회 · 반제 입력 · 전표 조회 화면을 오가며 순서를 사람이 기억합니다.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“오늘 수금 반제 전기” 한 줄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대상 조회 · 반제 전기 · 결과 확인까지 처리합니다.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고객별 수금 대상 한 표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고객마다 미결 항목을 따로 열어 합계를 계산기로 구합니다.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“반제 가능한 고객 알려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반제 가능 건 · 소액 차이 · 연체를 정리합니다.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반제 번호 자동 매핑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금액과 할당번호를 눈으로 맞춰 가며 짝을 찾습니다.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 매핑으로 짝을 찾고 반제 전기 · 취소까지 처리합니다.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7 · 지급 송신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지급자료 송수신(CMS 연계)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은행으로 보내기 전에 계좌 · 예금주 · 중복 · 잔액을 점검하고, 보낸 금액은 완료 · 실패 · 미회신으로 대사하며, 실패 · 지연 건은 등록키 취소와 역분개를 한 번에 처리합니다.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cmspay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현황 요약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송신 전 점검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은행에서 오류로 돌아온 뒤에야 계좌 · 예금주 문제를 압니다.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“지급파일 만들어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송신 전 점검을 돌리고 막음 건을 사유와 함께 보고합니다.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지급파일 · 등록키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등록키를 건마다 확인하며 만들거나, 제안 단계 건이 섞입니다.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지급파일 생성 → 출금결과 수신까지 처리합니다.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송신 승인 · 직무 분리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ERP 안에서는 만든 사람이 곧바로 보낼 수 있습니다.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송신은 AI가 하지 않습니다. 자금 팀장이 승인해야 출금 대상으로 나갑니다.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6047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6047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8 · 선급금 정산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선급금 잔액 관리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오래된 선급금을 체크해 확정하고, 발주 담당자에게 확인 요청 메일을 보내면, 담당자가 정산 가능 여부와 근거 문서를 회신하고, 회계팀이 그 문서로 반제 · 증빙 첨부 · 정산 현황까지 끝냅니다.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ppay001-2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대상 선정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오래된 선급금을 기준으로 골라 확정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FBL1N 특수 G/L 목록을 엑셀로 내려 경과일을 계산하고 대상을 고릅니다.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“90일 넘은 선급금 확인 대상 확정”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기준대로 골라 확정합니다.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발주 담당자에게 바로 확인 요청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구매오더를 찾아 담당자를 확인하고 메일 · 메신저로 한 건씩 묻습니다.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“담당자에게 정산 확인 요청”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선급금마다 담당자에게 메일을 보냅니다.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회신과 함께 정산 근거 문서 수집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답장 메일의 첨부를 따로 저장하고, 누가 무엇을 보냈는지 엑셀에 적습니다.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회신 · 근거 문서 현황을 모아 미회신 건을 알려 줍니다.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9 · 결산 확인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채권 · 채무 잔액확인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거래처를 체크해 확정하고, 받는 사람을 확인해 메일을 보내면, 거래처 회신이 차이 · 사유 · 회신 일시와 함께 들어오고, 원인 조정과 대체절차를 거쳐 감사 조서까지 바로 나옵니다.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bcnf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대상 선정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단계별 작업 흐름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 시트와 메일함을 오가며 어디까지 했는지 따로 적어 둡니다.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분기 잔액확인 진행”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대상 선정 · 발송 · 결과 조회를 단계대로 처리합니다.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체크한 거래처만 대상 확정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정렬한 잔액표에서 대상을 골라 커버리지를 손으로 계산합니다.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“잔액 상위 80% 거래처 대상”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커버리지를 계산해 대상을 확정합니다.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받는 사람 수정 · 실제 메일 발송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워드 서식에 금액을 붙여 넣고 메일을 한 통씩 보냅니다.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조회서를 발송하고, 미회신 · 불일치 거래처를 정리해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10 · 결산 전기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선급 · 미지급비용 기간배분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선급 송장 행과 미지급 부서 마스터를 집계 번호로 등록하고, 매월 기간배분 계산 14줄을 저장해 결산분개를 자동 전기합니다.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prac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발생 · 이연 집계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송장 행 집계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선급 송장을 엑셀 목록으로 따로 관리합니다.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선급비용 송장 집계”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대상 송장을 골라 집계 번호로 등록합니다.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부서별 미지급 마스터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월마다 미지급 금액을 손으로 계산합니다.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미지급비용 계산”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부서별 기간배분을 계산합니다.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기간배분 계산 14줄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상각표와 원장을 따로 대조합니다.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장부 잔액과 기간배분 결과를 대조해 차이만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11 · 실사 진행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재고 실사 통합 관리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담당자는 휴대폰에서 실사 문서 수량을 보며 세고, 다르면 저장 전에 한 번 더 확인하고, 차이 원인은 그 자리에서 사진으로 남깁니다.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stk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실사 보고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장부 동결 · 담당 배정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 실사표를 출력해 구역을 손으로 나눕니다.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재고 실사 시작”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실사 문서를 만들고 구역 담당을 배정합니다.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현장 휴대폰 입력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종이에 적어 와서 사무실에서 다시 입력합니다.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현장 입력 진행률을 AI가 지켜보고, 미입력 담당자에게 알림을 보냅니다.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실사 문서 수량 · 차이 확인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자릿수 · 단위 실수가 그대로 차이로 올라옵니다.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“실사 차이 정리”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차이 품목을 원인별로 묶어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12 · 자산 실사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고정자산 실사 통합 관리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담당자가 태그를 찍어 장부 수량과 비교하고 자산 상태와 사진을 남기면, 그 결과가 원인 · 승인을 거쳐 그대로 제각 · 등록 · 이전 전표와 손상 검토 목록이 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facnt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실사 보고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장부 동결 · 담당 배정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 자산 목록을 출력해 구역을 손으로 나눕니다.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“고정자산 실사 시작”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실사 문서를 만들고 구역 담당을 배정합니다.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자산 태그 휴대폰 확인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목록에 체크해 와서 다시 입력합니다.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확인 진행률을 보고 미확인 자산 · 담당자를 알려 줍니다.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장부 수량 · 차이 확인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수량 착오가 그대로 차이로 올라옵니다.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“실사 차이 정리”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차이 자산 목록과 처리안을 정리합니다.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13 · 자산 관리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고정자산 통합 관리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자산 대장의 금액을 누르면 분개가 열리고, 같은 분개로 T계정과 현금흐름표 유형자산 항목까지 검증합니다.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fam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자산 대장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하나의 거래 원천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마스터 화면, 거래 화면, 엑셀 대장이 따로 움직여 결산 때마다 숫자를 맞춥니다.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자산 결산 점검”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대장 · 분개장 · 현금흐름표 검증을 한 번에 돌립니다.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자산 대장 검산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자산 이력 명세를 내려받아 엑셀 수식으로 다시 맞춥니다.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기초 + 취득 − 상각 ± 대체 − 처분 = 기말 검산 결과를 보고합니다.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금액을 누르면 분개장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금액의 근거를 찾으려고 원장 화면을 다시 조회합니다.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 처분 금액 근거 보여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해당 분개장을 바로 엽니다.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14 · 결산 전기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재고평가충당금 결산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폐기비용 3개년 평균 · NRV 대상 · 장기체화 대상 집계에서 4종 충당금 계산 · 저장, 결산분개 전기 · 역분개까지 — 메뉴 두 개, 모든 금액이 원장 행과 자재 목록으로 내려갑니다.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invp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1. ① 폐기비용 집계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메뉴 두 개 — 계산 5단계, 전기 3단계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보고서를 여러 개 열고 결산일 · 기간 조건을 매번 다시 넣습니다.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재고평가충당금 계산 후 전기”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계산 5단계 · 전기 3단계를 순서대로 처리합니다.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폐기처리비용 3개년 평균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한 해의 일회성 폐기가 충당금을 크게 흔듭니다.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3개년 폐기비율을 집계하고 전기 전 변동 원인을 요약합니다.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NRV 대상 집계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판매 단가를 청구 보고서에서 자재별로 찾아 옮겨 적습니다.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NRV 대상을 확정하고 금액이 큰 자재부터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15 · 결산 전기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제품보증충당금 결산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결산일 선택 → 매출액 · 반품액 · 수선비 집계(원장 + 이관 잔액) → 15줄 계산 → 저장 → 결산분개 전기 → 원장 잔액 = 산정 금액 확인.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war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매출액 집계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결산일 하나로 기간 자동 결정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분기마다 기간을 다시 계산해 원장을 기간별로 내려받고 엑셀 범위를 고칩니다.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“3분기 제품보증충당금 계산”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결산일 기준 기간을 정해 계산까지 돌립니다.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원장 + 이관 잔액을 한 줄로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과거 매출 · 반품 자료를 별도 파일에서 찾아 붙이고, 어디까지가 이관분인지 따로 적어 둡니다.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이관 잔액과 원장을 합쳐 기간별 근거를 정리합니다.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모든 금액에 근거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감사인이 숫자를 물으면 원장을 다시 내려받아 피벗으로 맞춰 봅니다.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감사인 질문에 “이 금액 근거” 한 줄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원장 행을 바로 엽니다.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16 · 결산 전기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대손충당금 결산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3개년 분기말 연령 잔액 → Roll-rate · 경험 손실률 확정 → 집합 + 개별 = 기말 충당금 − 이월 = 차액 → 대손상각비 / 대손충당금 결산분개 자동 생성 → 승인 · 전기 · 대사.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badc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결산분개 자동 생성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세 메뉴 단계별 마법사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 · SAP 조회 화면 · 전표 입력 화면을 오가며 순서를 사람이 기억합니다.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분기 대손충당금 계산 후 전기”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세 단계를 순서대로 처리합니다.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3개년 Roll-rate 경험률 자동 산정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연령 잔액을 내려받아 엑셀 수식으로 전이율을 만들고, 해마다 수식이 바뀝니다.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경험 손실률을 산정하고 전기 대비 변동 원인을 요약합니다.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계산식 · 대입식 공개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감사 때 엑셀 파일을 따로 설명합니다.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감사 대응 시 AI가 계산식 · 대입식 화면을 그대로 띄워 설명 자료를 만듭니다.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17 · 결산 전기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퇴직급여충당부채 결산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사원별 평균임금으로 퇴직금추계액을 계산하고 퇴직연금 운용손익 · DC 미납까지 결산 전기합니다.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112745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874520"/>
            <a:ext cx="10908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퇴직금추계액 계산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21992"/>
            <a:ext cx="109087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사원별 평균임금을 엑셀로 계산합니다.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퇴직급여충당부채 계산”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추계액 계산을 돌립니다.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57200" y="3276600"/>
            <a:ext cx="112745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3368040"/>
            <a:ext cx="10908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퇴직연금 반영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3715512"/>
            <a:ext cx="109087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운용손익 · DC 미납을 별도로 확인합니다.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운용손익 · DC 미납 반영 여부를 점검해 누락만 보고합니다.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" y="4770120"/>
            <a:ext cx="112745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4861560"/>
            <a:ext cx="10908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결산 전기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209032"/>
            <a:ext cx="109087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계산 결과를 보고 결산 전표를 손으로 넣습니다.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결산분개를 전기하고 완료 메시지로 확인합니다.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499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499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18 · 결산 전기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리스자산 관리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자동 계산된 스케줄 기반으로 결산 전기를 통제하고, 전표 정합성을 대사하여 리스 회계의 정확성을 높이며, K-IFRS 1116 준수 준비를 돕습니다.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lsa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대시보드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K-IFRS 1116 자동 계산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엑셀로 유효이자율법 등 복잡한 산식을 계약 건별로 수동 계산하여 오류가 발생하기 쉽습니다.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리스 결산”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스케줄 계산부터 결산 전기까지 처리합니다.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결산 전기 업무 무결성 통제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수동으로 전표를 전기하거나 역분개할 때 순서 오류나 중복 처리로 인해 전표 불일치가 발생할 수 있습니다.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순서가 맞지 않으면 앱이 막고, AI는 멈춘 이유를 사람에게 보고합니다.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전기 완료 계약 조건 통제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전기 완료 후 리스계약 조건이 변경되어 스케줄과 전표가 달라지거나, 과거 기간에 대한 잘못된 계약 등록이 발생합니다.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“계약 변경 가능 여부 확인”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전기 상태를 보고 처리 방법을 알려 줍니다.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AI 업무 처리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엑셀 절차서 한 장으로 수금 · 지급을 가르쳤습니다.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12280" y="346557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1274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1274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처리 원리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AI는 앱을 배우고, 검증받고, 신뢰를 얻은 뒤 일합니다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런치패드에 앱을 등록하면 AI가 앱을 학습하고, 반복 실행으로 검증된 업무만 맡습니다.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1. 학습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앱을 열어 읽기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AI가 보이지 않는 창에서 앱 화면 · 단추 · 데이터 구조를 읽습니다. 저장 · 전기는 누르지 않습니다.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113532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2988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2. 가르치기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엑셀 절차서 한 장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15868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담당자가 절차를 한 번 시연하면 AI가 그 순서를 "배운 절차"로 저장합니다.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89320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08776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3. 검증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10회 반복 실행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91656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만들고 되돌리기를 10번 반복합니다. 성공은 앱의 완료 메시지로 판정합니다.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65108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84564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4. 맡기기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성공률 90% 이상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267444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최근 성공률 90% 이상인 앱만 "AI가 처리" 칸으로 옮겨 갑니다.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716725" y="4187952"/>
            <a:ext cx="4755502" cy="181965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27" name="Image 0" descr="zaitrust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35013" y="4206240"/>
            <a:ext cx="4718926" cy="1783080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457200" y="603504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학습 결과가 업무가 되기까지 — 쌓고 · 검증하고 · 신뢰하고 · 맡긴다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2870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287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수금 · 지급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AI가 수금 반제와 CMS 지급을 처리했습니다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반제 전기 → 반제 취소, 지급파일 생성 → 출금결과 수신을 AI가 처리합니다. 송금 송신은 사람이 승인합니다.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30352" y="1764792"/>
            <a:ext cx="6620256" cy="4151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2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3080"/>
            <a:ext cx="6583680" cy="41148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업무 구분 — 수금 · 지급이 AI가 처리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8133588" y="1764792"/>
            <a:ext cx="2962656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aiexp002_0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876" y="1783080"/>
            <a:ext cx="2926080" cy="18288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98080" y="3666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학습 자료 — 수금 처리 배운 절차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8133588" y="4050792"/>
            <a:ext cx="2962656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4" name="Image 2" descr="zaiexp002_04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876" y="4069080"/>
            <a:ext cx="2926080" cy="1828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학습 자료 — 지급자료 송수신 배운 절차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안전장치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되돌리기 어려운 일은 더 엄격하게 다룹니다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엄격 모드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정해 둔 단계가 하나라도 맞지 않으면 그 자리에서 멈춥니다. AI가 화면을 보고 "대신" 이어 가지 않습니다.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06824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대상은 정확히 1건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전표번호 · 반제전표 번호로 고르고, 맞는 건이 없거나 둘 이상이면 아무것도 누르지 않습니다.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56448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완료 메시지로 판정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성공 · 실패는 AI의 말이 아니라 앱이 화면에 보여 준 완료 메시지와 서버 데이터로 판정합니다.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280160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결재 · 송금은 사람이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결재상신 · 송금 송신 단추 앞에서 멈추고 사용자 승인을 받습니다.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306824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35424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129784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숫자는 앱이 계산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535424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보고서 숫자는 앱이 SAP 데이터로 계산한 값입니다. AI는 화면을 조작하고 결과를 대조할 뿐입니다.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156448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385048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06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979408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기존 데이터 보호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8385048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반복 검증 중에는 시작 전 전표 목록을 기준으로 감시해, 하나라도 바뀌면 즉시 멈춥니다.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도입 방안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12280" y="4032504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 구조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표준은 그대로, 확장 앱은 OData로만 연결합니다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확장 앱 플랫폼은 고객사 단독 서버에 설치하는 설치형입니다. SAP 표준 코드를 고치지 않습니다(클린 코어).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사용자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런치패드에서 앱을 찾아 실행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AI 패널에 지시 한 줄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결재 · 송금은 사람이 승인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확장 앱 플랫폼 (고객사 단독 서버)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SAP 확장 앱 · 런치패드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AI 학습 자료 (배운 절차 · 성공률)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App DEV → App PRD 배포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412480" y="1828800"/>
            <a:ext cx="3319272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SAP S/4HANA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0" y="2514600"/>
            <a:ext cx="29535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퍼블릭 · PCE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SAP 표준 기능은 그대로 (클린 코어)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원장 · 기준정보의 원천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4904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52044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화면 · 지시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2668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OData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2064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AI는 SAP 데이터에 직접 접근하지 않습니다. 앱 화면을 조작하고 결과를 대조할 뿐이며, 숫자는 앱이 SAP 데이터로 계산합니다.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도입 방법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파일럿으로 먼저 확인합니다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업무 1개를 골라 가르치고, 10번 반복 검증한 뒤 실제 업무에 적용합니다.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1주차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설치 · 가르치기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단독 서버에 플랫폼을 설치하고 OData로 연결합니다. 담당자가 엑셀 절차서로 업무를 한 번 시연합니다.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113532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2988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2주차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10회 반복 검증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15868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만들고 되돌리기를 10번 반복합니다. 멈춘 회차는 이유를 확인해 절차를 고칩니다.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89320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08776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3주차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실제 업무 적용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91656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되돌리기 단계를 빼고 실제 건으로 처리합니다. 사람이 할 때와 처리 시간을 비교합니다.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65108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84564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4주차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결과 보고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267444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10회 반복 검증 보고서와 절감 시간을 보고하고 본 계약 범위를 정합니다.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544068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인수 기준: 최근 10회 중 9회 이상 성공(90%) · 조회 업무는 10회 모두 같은 숫자 · 기존 전표 변경 0건 · 멈춘 회차에서 AI가 누른 단추 0개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가격 제안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[고객사]를 위한 가격 구조를 제안 드립니다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플랫폼은 무료로 제공하고, 솔루션은 필요한 만큼 고르는 구독 방식입니다. 금액은 범위 확정 후 견적서로 드립니다.</a:t>
            </a:r>
            <a:endParaRPr lang="en-US" sz="135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6764731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금액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 플랫폼, 런치패드 · AI 패널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회계 결산 솔루션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회계 결산 앱 18개 · AI 학습 자료 포함, 연 단위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부분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관리 · 전표 · 채권채무 · 실사 · 충당금 등 필요한 앱 묶음만 선택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학습 셋업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추가 시 절차서 정리와 10회 반복 검증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버전 업그레이드 대응 · 앱 개선 · 문의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06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누가 · 무엇을 · 어떤 기준으로 결정하는가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812280" y="459943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618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618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의사결정 대상자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결정에 참여하는 분과 각자 결정하실 것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최종 결정권자는 CFO입니다. 각 검토자의 확인을 거쳐 한 번에 결정할 수 있도록 근거를 정리했습니다.</a:t>
            </a:r>
            <a:endParaRPr lang="en-US" sz="1350" dirty="0"/>
          </a:p>
        </p:txBody>
      </p:sp>
      <p:graphicFrame>
        <p:nvGraphicFramePr>
          <p:cNvPr id="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1578437"/>
                <a:gridCol w="3382366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역할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관심사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결정하실 것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CFO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최종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조기화 · 투자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승인 · 본 계약 여부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회계팀장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일정 · 막힌 작업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업무 · 결산 KPI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자금팀장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자금 · CMS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수금 반제 · 지급 정확성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CMS 연계 범위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IT · ERP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영향 · 인터페이스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환경 · OData 연결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내부통제 · 감사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증적 · 승인 흐름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기준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선택안 비교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선택안 중 B안을 권합니다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작게 확인하고, 숫자로 검증된 만큼만 넓히는 것이 투자 리스크가 가장 낮습니다.</a:t>
            </a:r>
            <a:endParaRPr lang="en-US" sz="135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465692"/>
                <a:gridCol w="3044129"/>
                <a:gridCol w="3607857"/>
                <a:gridCol w="3156875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A. 현행 유지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B. 파일럿 (권장)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C. 전면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방식 유지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결산 상태 관리 + 수금 처리 1개 업무, 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회계 결산 18개 앱 · 월 결산 전체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 (반복 업무 비용 지속)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무료 · 파일럿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셋업 · 유지보수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[ ]개월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얻는 것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[고객사] 숫자로 효과 · 통제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· 반복 입력 · 숫자 불일치 지속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— 인수 기준 미달 시 확대 중단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전 전면 적용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기준을 충족하면 다음 단계로 진행합니다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결정 기준을 미리 합의해 두면, 결과 보고 자리에서 바로 결정할 수 있습니다.</a:t>
            </a:r>
            <a:endParaRPr lang="en-US" sz="135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5186294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충족 조건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 성공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같은 숫자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결과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전표 변경 0건 · 멈춘 회차에서 누른 단추 0개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전표 목록 대비 감시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 기준선 대비 처리 시간 개선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· 후 측정치 [ 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송금은 사람이 승인, 증적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이력 · 처리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안에 결정하고 바로 착수합니다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검토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검토자별로 관심사 슬라이드를 확인하고 질문을 모읍니다.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데모 · 질의응답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데모로 실제 앱을 확인하고, 기술 · 통제 · 계약 질문에 답합니다.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회의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CFO 주재로 B안 · 결정 기준 · 담당자를 확정합니다.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파일럿 착수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킥오프 후 1주차 설치 · 가르치기를 시작합니다.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결정 회의 일정: [ ]월 [ ]일 · 참석: CFO · 회계팀장 · 자금팀장 · IT · ERP 팀장 · 내부통제 · 감사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요청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CFO께 요청드리는 결정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회계 결산 솔루션 파일럿 승인 — 결산 관제 + 수금 반제 1개 업무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승인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범위: 월 결산 상태 관리 + 수금 처리 1개 업무, 4주. 결정 기준을 충족하면 다음 단계를 결정합니다.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합의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앞 장의 결정 기준을 그대로 쓰거나 [고객사] 기준으로 고쳐 확정합니다.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담당자 지정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회계팀장 · IT · ERP 팀장 담당자를 지정해 주시면 바로 착수합니다.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제안사 소개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피지비앤컴퍼니를 소개합니다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630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피지비앤컴퍼니(PGB&amp;Company)</a:t>
            </a:r>
            <a:endParaRPr lang="en-US" sz="1800" dirty="0"/>
          </a:p>
          <a:p>
            <a:pPr eaLnBrk="0" latinLnBrk="0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SAP 운영 단계에서 과제 성격의 프로젝트를 수행하는 회사입니다. SAP 표준 기능은 그대로 두고, 업무에 필요한 확장 앱과 AI로 SAP를 더 잘 쓰게 합니다.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383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확장 앱 솔루션 공급 — 경비처리 · 회계 결산 · 세무 신고 · 사업계획 및 분석 · 연결결산 · IFRS 18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②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IFRS 18(K-IFRS 1118) 컨설팅 — 범주 분류 설계부터 보고서 · 주석까지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공식 자격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SAP FI · CO · SD · MM · PP · HR 공식 자격이 있는 컨설턴트가 설계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0684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구축 경험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S/4HANA 퍼블릭(Public Edition) · PCE 모두 구축한 컨설턴트가 설계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플랫폼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고객사 단독 서버 설치형 SAP 확장 앱 플랫폼 · AI로 개발 · 테스트 · 배포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0684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8972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공개 자료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18972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기술 블로그(pgbe.co.kr/blog)에 앱 화면 · 소개 영상 · 검증 결과 공개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4000" b="1" dirty="0">
                <a:solidFill>
                  <a:srgbClr val="1D2D3E"/>
                </a:solidFill>
              </a:rPr>
              <a:t>감사합니다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"결산이 언제 끝나고 무엇이 막고 있는지,</a:t>
            </a:r>
            <a:endParaRPr lang="en-US" sz="1800" dirty="0"/>
          </a:p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결산 관제가 먼저 답합니다."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0624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담당자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420624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임민택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59028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이메일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45902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lmt@pgbe.co.kr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74336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홈페이지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497433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pgbe.co.kr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3583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데모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535838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demo.ui5.co.kr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5943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PGB&amp;Company · 피지비앤컴퍼니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GB Proposal Horizon">
  <a:themeElements>
    <a:clrScheme name="PGB Proposal Horizon">
      <a:dk1>
        <a:srgbClr val="1D2D3E"/>
      </a:dk1>
      <a:lt1>
        <a:srgbClr val="FFFFFF"/>
      </a:lt1>
      <a:dk2>
        <a:srgbClr val="1D2D3E"/>
      </a:dk2>
      <a:lt2>
        <a:srgbClr val="F5F6F7"/>
      </a:lt2>
      <a:accent1>
        <a:srgbClr val="0064D9"/>
      </a:accent1>
      <a:accent2>
        <a:srgbClr val="0064D9"/>
      </a:accent2>
      <a:accent3>
        <a:srgbClr val="E76500"/>
      </a:accent3>
      <a:accent4>
        <a:srgbClr val="188918"/>
      </a:accent4>
      <a:accent5>
        <a:srgbClr val="556B82"/>
      </a:accent5>
      <a:accent6>
        <a:srgbClr val="D1EFFF"/>
      </a:accent6>
      <a:hlink>
        <a:srgbClr val="0064D9"/>
      </a:hlink>
      <a:folHlink>
        <a:srgbClr val="7800A4"/>
      </a:folHlink>
    </a:clrScheme>
    <a:fontScheme name="PGB Proposal Horizon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PGB&amp;Company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회계 결산 솔루션 제안서</dc:title>
  <dc:subject>PptxGenJS Presentation</dc:subject>
  <dc:creator>피지비앤컴퍼니</dc:creator>
  <cp:lastModifiedBy>피지비앤컴퍼니</cp:lastModifiedBy>
  <cp:revision>1</cp:revision>
  <dcterms:created xsi:type="dcterms:W3CDTF">2026-11-06T03:41:00Z</dcterms:created>
  <dcterms:modified xsi:type="dcterms:W3CDTF">2026-11-06T03:41:00Z</dcterms:modified>
</cp:coreProperties>
</file>