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</p:sldIdLst>
  <p:notesMasterIdLst>
    <p:notesMasterId r:id="rId4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표지" id="{6d23f991-f63a-80f3-2680-67240963ecb4}">
          <p14:sldIdLst>
            <p14:sldId id="256"/>
            <p14:sldId id="257"/>
            <p14:sldId id="258"/>
          </p14:sldIdLst>
        </p14:section>
        <p14:section name="제안 배경" id="{97c5e4a2-731b-7d47-d121-bfbfa953522e}">
          <p14:sldIdLst>
            <p14:sldId id="259"/>
            <p14:sldId id="260"/>
          </p14:sldIdLst>
        </p14:section>
        <p14:section name="솔루션 개요" id="{17884c17-fc4d-6d25-e8ea-827dce67f97f}">
          <p14:sldIdLst>
            <p14:sldId id="261"/>
            <p14:sldId id="262"/>
            <p14:sldId id="263"/>
            <p14:sldId id="264"/>
          </p14:sldIdLst>
        </p14:section>
        <p14:section name="기능 상세" id="{c7fe8502-3530-f882-68a0-2974e2b39aa3}">
          <p14:sldIdLst>
            <p14:sldId id="265"/>
            <p14:sldId id="266"/>
            <p14:sldId id="267"/>
            <p14:sldId id="268"/>
            <p14:sldId id="269"/>
            <p14:sldId id="270"/>
            <p14:sldId id="271"/>
            <p14:sldId id="272"/>
            <p14:sldId id="273"/>
            <p14:sldId id="274"/>
            <p14:sldId id="275"/>
            <p14:sldId id="276"/>
            <p14:sldId id="277"/>
            <p14:sldId id="278"/>
            <p14:sldId id="279"/>
          </p14:sldIdLst>
        </p14:section>
        <p14:section name="AI 업무 처리" id="{5774f976-8f43-2f27-b776-95ed118be35f}">
          <p14:sldIdLst>
            <p14:sldId id="280"/>
            <p14:sldId id="281"/>
            <p14:sldId id="282"/>
            <p14:sldId id="283"/>
            <p14:sldId id="284"/>
          </p14:sldIdLst>
        </p14:section>
        <p14:section name="도입 방안" id="{1948e437-0a51-6f89-bdc3-0171db2da19a}">
          <p14:sldIdLst>
            <p14:sldId id="285"/>
            <p14:sldId id="286"/>
            <p14:sldId id="287"/>
            <p14:sldId id="288"/>
          </p14:sldIdLst>
        </p14:section>
        <p14:section name="의사결정" id="{4fdab9a3-4713-c63d-1c44-e6ca9c5efb6d}">
          <p14:sldIdLst>
            <p14:sldId id="289"/>
            <p14:sldId id="290"/>
            <p14:sldId id="291"/>
            <p14:sldId id="292"/>
            <p14:sldId id="293"/>
            <p14:sldId id="294"/>
          </p14:sldIdLst>
        </p14:section>
        <p14:section name="부록" id="{7fa7b887-aa8d-2067-da27-8a45a02c8ea5}">
          <p14:sldIdLst>
            <p14:sldId id="295"/>
          </p14:sldIdLst>
        </p14:section>
        <p14:section name="마무리" id="{126d5ef0-8f8f-023b-2609-aa14fa1f18c6}">
          <p14:sldIdLst>
            <p14:sldId id="29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notesMaster" Target="notesMasters/notesMaster1.xml"/><Relationship Id="rId44" Type="http://schemas.openxmlformats.org/officeDocument/2006/relationships/presProps" Target="presProps.xml"/><Relationship Id="rId45" Type="http://schemas.openxmlformats.org/officeDocument/2006/relationships/viewProps" Target="viewProps.xml"/><Relationship Id="rId46" Type="http://schemas.openxmlformats.org/officeDocument/2006/relationships/theme" Target="theme/theme1.xml"/><Relationship Id="rId4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CONTENT-image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DARK-image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630936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850" dirty="0">
                <a:solidFill>
                  <a:srgbClr val="556B82"/>
                </a:solidFill>
              </a:rPr>
              <a:t>PGB&amp;Company · 피지비앤컴퍼니  |  사업계획 및 분석 솔루션 제안서</a:t>
            </a:r>
            <a:endParaRPr lang="en-US" sz="850" dirty="0"/>
          </a:p>
        </p:txBody>
      </p:sp>
      <p:sp>
        <p:nvSpPr>
          <p:cNvPr id="3" name="Text 1"/>
          <p:cNvSpPr/>
          <p:nvPr/>
        </p:nvSpPr>
        <p:spPr>
          <a:xfrm>
            <a:off x="4727448" y="630936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850" dirty="0">
                <a:solidFill>
                  <a:srgbClr val="556B82"/>
                </a:solidFill>
              </a:rPr>
              <a:t>Confidential · 검토용 자료</a:t>
            </a:r>
            <a:endParaRPr lang="en-US" sz="850" dirty="0"/>
          </a:p>
        </p:txBody>
      </p:sp>
      <p:sp>
        <p:nvSpPr>
          <p:cNvPr id="4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600" b="1" dirty="0">
                <a:solidFill>
                  <a:schemeClr val="tx2"/>
                </a:solidFill>
              </a:defRPr>
            </a:lvl1pPr>
          </a:lstStyle>
          <a:p>
            <a:pPr eaLnBrk="0" latinLnBrk="0" algn="l" indent="0" marL="0">
              <a:buNone/>
            </a:pPr>
            <a:endParaRPr lang="en-US" sz="2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g"/><Relationship Id="rId2" Type="http://schemas.openxmlformats.org/officeDocument/2006/relationships/image" Target="../media/image-13-2.jpg"/><Relationship Id="rId3" Type="http://schemas.openxmlformats.org/officeDocument/2006/relationships/image" Target="../media/image-13-3.jp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g"/><Relationship Id="rId2" Type="http://schemas.openxmlformats.org/officeDocument/2006/relationships/image" Target="../media/image-16-2.jpg"/><Relationship Id="rId3" Type="http://schemas.openxmlformats.org/officeDocument/2006/relationships/image" Target="../media/image-16-3.jp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g"/><Relationship Id="rId2" Type="http://schemas.openxmlformats.org/officeDocument/2006/relationships/image" Target="../media/image-19-2.jpg"/><Relationship Id="rId3" Type="http://schemas.openxmlformats.org/officeDocument/2006/relationships/image" Target="../media/image-19-3.jp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jp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jp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jp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jpg"/><Relationship Id="rId2" Type="http://schemas.openxmlformats.org/officeDocument/2006/relationships/image" Target="../media/image-24-2.jpg"/><Relationship Id="rId3" Type="http://schemas.openxmlformats.org/officeDocument/2006/relationships/image" Target="../media/image-24-3.jp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jp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jpg"/><Relationship Id="rId2" Type="http://schemas.openxmlformats.org/officeDocument/2006/relationships/image" Target="../media/image-27-2.jp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jpg"/><Relationship Id="rId2" Type="http://schemas.openxmlformats.org/officeDocument/2006/relationships/image" Target="../media/image-28-2.jp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48640"/>
            <a:ext cx="1005840" cy="347472"/>
          </a:xfrm>
          <a:prstGeom prst="roundRect">
            <a:avLst>
              <a:gd name="adj" fmla="val 21053"/>
            </a:avLst>
          </a:prstGeom>
          <a:solidFill>
            <a:srgbClr val="D1EFFF"/>
          </a:solidFill>
          <a:ln w="9525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48640" y="548640"/>
            <a:ext cx="1005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200" b="1" dirty="0">
                <a:solidFill>
                  <a:srgbClr val="1D2D3E"/>
                </a:solidFill>
              </a:rPr>
              <a:t>제안서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234440"/>
            <a:ext cx="4480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800" dirty="0">
                <a:solidFill>
                  <a:srgbClr val="556B82"/>
                </a:solidFill>
              </a:rPr>
              <a:t>[고객사]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91640"/>
            <a:ext cx="44805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3200" b="1" dirty="0">
                <a:solidFill>
                  <a:srgbClr val="1D2D3E"/>
                </a:solidFill>
              </a:rPr>
              <a:t>사업계획 및 분석 솔루션</a:t>
            </a:r>
            <a:endParaRPr lang="en-US" sz="32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3337560"/>
            <a:ext cx="44805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400" dirty="0">
                <a:solidFill>
                  <a:srgbClr val="556B82"/>
                </a:solidFill>
              </a:rPr>
              <a:t>손익 · 자금 계획 시뮬레이션, 손익 예상, 비용예산 통제, 다차원 재무 보고서, 원가 및 수익성 분석 — 보고서는 AI가 매달 같은 숫자로 만듭니다.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480060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dirty="0">
                <a:solidFill>
                  <a:srgbClr val="556B82"/>
                </a:solidFill>
              </a:rPr>
              <a:t>제안사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1463040" y="4800600"/>
            <a:ext cx="3566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dirty="0">
                <a:solidFill>
                  <a:srgbClr val="1D2D3E"/>
                </a:solidFill>
              </a:rPr>
              <a:t>피지비앤컴퍼니 (PGB&amp;Company)</a:t>
            </a:r>
            <a:endParaRPr lang="en-US" sz="11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5129784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dirty="0">
                <a:solidFill>
                  <a:srgbClr val="556B82"/>
                </a:solidFill>
              </a:rPr>
              <a:t>담당자</a:t>
            </a:r>
            <a:endParaRPr lang="en-US" sz="1100" dirty="0"/>
          </a:p>
        </p:txBody>
      </p:sp>
      <p:sp>
        <p:nvSpPr>
          <p:cNvPr id="10" name="Text 8"/>
          <p:cNvSpPr txBox="1"/>
          <p:nvPr/>
        </p:nvSpPr>
        <p:spPr>
          <a:xfrm>
            <a:off x="1463040" y="5129784"/>
            <a:ext cx="3566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dirty="0">
                <a:solidFill>
                  <a:srgbClr val="1D2D3E"/>
                </a:solidFill>
              </a:rPr>
              <a:t>임민택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5458968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dirty="0">
                <a:solidFill>
                  <a:srgbClr val="556B82"/>
                </a:solidFill>
              </a:rPr>
              <a:t>작성일</a:t>
            </a:r>
            <a:endParaRPr lang="en-US" sz="1100" dirty="0"/>
          </a:p>
        </p:txBody>
      </p:sp>
      <p:sp>
        <p:nvSpPr>
          <p:cNvPr id="12" name="Text 10"/>
          <p:cNvSpPr txBox="1"/>
          <p:nvPr/>
        </p:nvSpPr>
        <p:spPr>
          <a:xfrm>
            <a:off x="1463040" y="5458968"/>
            <a:ext cx="3566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dirty="0">
                <a:solidFill>
                  <a:srgbClr val="1D2D3E"/>
                </a:solidFill>
              </a:rPr>
              <a:t>2026-11-06</a:t>
            </a:r>
            <a:endParaRPr lang="en-US" sz="1100" dirty="0"/>
          </a:p>
        </p:txBody>
      </p:sp>
      <p:sp>
        <p:nvSpPr>
          <p:cNvPr id="13" name="Text 11"/>
          <p:cNvSpPr txBox="1"/>
          <p:nvPr/>
        </p:nvSpPr>
        <p:spPr>
          <a:xfrm>
            <a:off x="548640" y="5788152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dirty="0">
                <a:solidFill>
                  <a:srgbClr val="556B82"/>
                </a:solidFill>
              </a:rPr>
              <a:t>버전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1463040" y="5788152"/>
            <a:ext cx="3566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dirty="0">
                <a:solidFill>
                  <a:srgbClr val="1D2D3E"/>
                </a:solidFill>
              </a:rPr>
              <a:t>v1.0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548640" y="4663440"/>
            <a:ext cx="4480560" cy="0"/>
          </a:xfrm>
          <a:prstGeom prst="line">
            <a:avLst/>
          </a:prstGeom>
          <a:noFill/>
          <a:ln w="12700">
            <a:solidFill>
              <a:srgbClr val="1D2D3E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548640" y="6172200"/>
            <a:ext cx="4480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850" dirty="0">
                <a:solidFill>
                  <a:srgbClr val="556B82"/>
                </a:solidFill>
              </a:rPr>
              <a:t>본 문서는 검토용으로 작성되었으며, 제안사의 동의 없이 외부에 배포할 수 없습니다.</a:t>
            </a:r>
            <a:endParaRPr lang="en-US" sz="850" dirty="0"/>
          </a:p>
        </p:txBody>
      </p:sp>
      <p:sp>
        <p:nvSpPr>
          <p:cNvPr id="17" name="Shape 15"/>
          <p:cNvSpPr/>
          <p:nvPr/>
        </p:nvSpPr>
        <p:spPr>
          <a:xfrm>
            <a:off x="5349921" y="484632"/>
            <a:ext cx="6262278" cy="5888736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18" name="Image 0" descr="cover_dg3_04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68209" y="502920"/>
            <a:ext cx="6225702" cy="585216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891540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8915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결정 요약</a:t>
            </a:r>
            <a:endParaRPr lang="en-US" sz="1000" dirty="0"/>
          </a:p>
        </p:txBody>
      </p:sp>
      <p:sp>
        <p:nvSpPr>
          <p:cNvPr id="4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이 제안서로 결정하실 것</a:t>
            </a:r>
            <a:endParaRPr lang="en-US" sz="26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사업계획 및 분석 솔루션 파일럿 승인 — 손익 예상 + 수익성 보고 1개</a:t>
            </a:r>
            <a:endParaRPr lang="en-US" sz="1350" dirty="0"/>
          </a:p>
        </p:txBody>
      </p:sp>
      <p:sp>
        <p:nvSpPr>
          <p:cNvPr id="6" name="Shape 4"/>
          <p:cNvSpPr/>
          <p:nvPr/>
        </p:nvSpPr>
        <p:spPr>
          <a:xfrm>
            <a:off x="457200" y="1783080"/>
            <a:ext cx="3575304" cy="3291840"/>
          </a:xfrm>
          <a:prstGeom prst="roundRect">
            <a:avLst>
              <a:gd name="adj" fmla="val 3889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85800" y="201168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800" b="1" dirty="0">
                <a:solidFill>
                  <a:srgbClr val="0064D9"/>
                </a:solidFill>
              </a:rPr>
              <a:t>01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1280160" y="1984248"/>
            <a:ext cx="25694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결정권자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685800" y="2606040"/>
            <a:ext cx="3118104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최종 결정: CFO · 경영기획 임원</a:t>
            </a:r>
            <a:endParaRPr lang="en-US" sz="1300" dirty="0"/>
          </a:p>
          <a:p>
            <a:pPr eaLnBrk="0" latinLnBrk="0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검토: 경영기획팀장 · 원가 · 관리회계(CO) 팀장 · IT · ERP 팀장 · 사업부장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306824" y="1783080"/>
            <a:ext cx="3575304" cy="3291840"/>
          </a:xfrm>
          <a:prstGeom prst="roundRect">
            <a:avLst>
              <a:gd name="adj" fmla="val 3889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535424" y="201168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800" b="1" dirty="0">
                <a:solidFill>
                  <a:srgbClr val="0064D9"/>
                </a:solidFill>
              </a:rPr>
              <a:t>02</a:t>
            </a:r>
            <a:endParaRPr lang="en-US" sz="1800" dirty="0"/>
          </a:p>
        </p:txBody>
      </p:sp>
      <p:sp>
        <p:nvSpPr>
          <p:cNvPr id="12" name="Text 10"/>
          <p:cNvSpPr txBox="1"/>
          <p:nvPr/>
        </p:nvSpPr>
        <p:spPr>
          <a:xfrm>
            <a:off x="5129784" y="1984248"/>
            <a:ext cx="25694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권장안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4535424" y="2606040"/>
            <a:ext cx="3118104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B. 파일럿 (권장) — 손익 예상 + 수익성 보고서 1개, 4주</a:t>
            </a:r>
            <a:endParaRPr lang="en-US" sz="1300" dirty="0"/>
          </a:p>
          <a:p>
            <a:pPr eaLnBrk="0" latinLnBrk="0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비교: A. 현행 유지 · C. 전면 도입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8156448" y="1783080"/>
            <a:ext cx="3575304" cy="3291840"/>
          </a:xfrm>
          <a:prstGeom prst="roundRect">
            <a:avLst>
              <a:gd name="adj" fmla="val 3889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8385048" y="201168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800" b="1" dirty="0">
                <a:solidFill>
                  <a:srgbClr val="0064D9"/>
                </a:solidFill>
              </a:rPr>
              <a:t>03</a:t>
            </a:r>
            <a:endParaRPr lang="en-US" sz="1800" dirty="0"/>
          </a:p>
        </p:txBody>
      </p:sp>
      <p:sp>
        <p:nvSpPr>
          <p:cNvPr id="16" name="Text 14"/>
          <p:cNvSpPr txBox="1"/>
          <p:nvPr/>
        </p:nvSpPr>
        <p:spPr>
          <a:xfrm>
            <a:off x="8979408" y="1984248"/>
            <a:ext cx="25694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결정 기준 · 일정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8385048" y="2606040"/>
            <a:ext cx="3118104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최근 10회 중 9회 이상 성공 · 기존 데이터 변경 0건 · KPI 개선</a:t>
            </a:r>
            <a:endParaRPr lang="en-US" sz="1300" dirty="0"/>
          </a:p>
          <a:p>
            <a:pPr eaLnBrk="0" latinLnBrk="0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4주 안에 결정, 결정 다음 주 착수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목차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737360"/>
            <a:ext cx="5394960" cy="713232"/>
          </a:xfrm>
          <a:prstGeom prst="roundRect">
            <a:avLst>
              <a:gd name="adj" fmla="val 16667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31520" y="1737360"/>
            <a:ext cx="731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01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1463040" y="1792224"/>
            <a:ext cx="4343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제안 배경</a:t>
            </a:r>
            <a:endParaRPr lang="en-US" sz="1500" dirty="0"/>
          </a:p>
          <a:p>
            <a:pPr eaLnBrk="0" latinLnBrk="0" indent="0" marL="0">
              <a:buNone/>
            </a:pPr>
            <a:r>
              <a:rPr lang="en-US" sz="1100" dirty="0">
                <a:solidFill>
                  <a:schemeClr val="accent5"/>
                </a:solidFill>
              </a:rPr>
              <a:t>경영 보고의 지금과 앞으로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548640" y="2606040"/>
            <a:ext cx="5394960" cy="713232"/>
          </a:xfrm>
          <a:prstGeom prst="roundRect">
            <a:avLst>
              <a:gd name="adj" fmla="val 16667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31520" y="2606040"/>
            <a:ext cx="731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02</a:t>
            </a:r>
            <a:endParaRPr lang="en-US" sz="2000" dirty="0"/>
          </a:p>
        </p:txBody>
      </p:sp>
      <p:sp>
        <p:nvSpPr>
          <p:cNvPr id="8" name="Text 6"/>
          <p:cNvSpPr txBox="1"/>
          <p:nvPr/>
        </p:nvSpPr>
        <p:spPr>
          <a:xfrm>
            <a:off x="1463040" y="2660904"/>
            <a:ext cx="4343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솔루션 개요</a:t>
            </a:r>
            <a:endParaRPr lang="en-US" sz="1500" dirty="0"/>
          </a:p>
          <a:p>
            <a:pPr eaLnBrk="0" latinLnBrk="0" indent="0" marL="0">
              <a:buNone/>
            </a:pPr>
            <a:r>
              <a:rPr lang="en-US" sz="1100" dirty="0">
                <a:solidFill>
                  <a:schemeClr val="accent5"/>
                </a:solidFill>
              </a:rPr>
              <a:t>5개 앱 구성 · 특장점 · 기대효과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548640" y="3474720"/>
            <a:ext cx="5394960" cy="713232"/>
          </a:xfrm>
          <a:prstGeom prst="roundRect">
            <a:avLst>
              <a:gd name="adj" fmla="val 16667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731520" y="3474720"/>
            <a:ext cx="731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03</a:t>
            </a:r>
            <a:endParaRPr lang="en-US" sz="2000" dirty="0"/>
          </a:p>
        </p:txBody>
      </p:sp>
      <p:sp>
        <p:nvSpPr>
          <p:cNvPr id="11" name="Text 9"/>
          <p:cNvSpPr txBox="1"/>
          <p:nvPr/>
        </p:nvSpPr>
        <p:spPr>
          <a:xfrm>
            <a:off x="1463040" y="3529584"/>
            <a:ext cx="4343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기능 상세</a:t>
            </a:r>
            <a:endParaRPr lang="en-US" sz="1500" dirty="0"/>
          </a:p>
          <a:p>
            <a:pPr eaLnBrk="0" latinLnBrk="0" indent="0" marL="0">
              <a:buNone/>
            </a:pPr>
            <a:r>
              <a:rPr lang="en-US" sz="1100" dirty="0">
                <a:solidFill>
                  <a:schemeClr val="accent5"/>
                </a:solidFill>
              </a:rPr>
              <a:t>앱별 화면과 도입 전 · 후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548640" y="4343400"/>
            <a:ext cx="5394960" cy="713232"/>
          </a:xfrm>
          <a:prstGeom prst="roundRect">
            <a:avLst>
              <a:gd name="adj" fmla="val 16667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731520" y="4343400"/>
            <a:ext cx="731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04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1463040" y="4398264"/>
            <a:ext cx="4343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AI 업무 처리</a:t>
            </a:r>
            <a:endParaRPr lang="en-US" sz="1500" dirty="0"/>
          </a:p>
          <a:p>
            <a:pPr eaLnBrk="0" latinLnBrk="0" indent="0" marL="0">
              <a:buNone/>
            </a:pPr>
            <a:r>
              <a:rPr lang="en-US" sz="1100" dirty="0">
                <a:solidFill>
                  <a:schemeClr val="accent5"/>
                </a:solidFill>
              </a:rPr>
              <a:t>재무 · 수익성 보고서를 AI가 만든 결과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6217920" y="1737360"/>
            <a:ext cx="5394960" cy="713232"/>
          </a:xfrm>
          <a:prstGeom prst="roundRect">
            <a:avLst>
              <a:gd name="adj" fmla="val 16667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400800" y="1737360"/>
            <a:ext cx="731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05</a:t>
            </a:r>
            <a:endParaRPr lang="en-US" sz="2000" dirty="0"/>
          </a:p>
        </p:txBody>
      </p:sp>
      <p:sp>
        <p:nvSpPr>
          <p:cNvPr id="17" name="Text 15"/>
          <p:cNvSpPr txBox="1"/>
          <p:nvPr/>
        </p:nvSpPr>
        <p:spPr>
          <a:xfrm>
            <a:off x="7132320" y="1792224"/>
            <a:ext cx="4343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도입 방안</a:t>
            </a:r>
            <a:endParaRPr lang="en-US" sz="1500" dirty="0"/>
          </a:p>
          <a:p>
            <a:pPr eaLnBrk="0" latinLnBrk="0" indent="0" marL="0">
              <a:buNone/>
            </a:pPr>
            <a:r>
              <a:rPr lang="en-US" sz="1100" dirty="0">
                <a:solidFill>
                  <a:schemeClr val="accent5"/>
                </a:solidFill>
              </a:rPr>
              <a:t>연결 구조 · 일정 · 가격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6217920" y="2606040"/>
            <a:ext cx="5394960" cy="713232"/>
          </a:xfrm>
          <a:prstGeom prst="roundRect">
            <a:avLst>
              <a:gd name="adj" fmla="val 16667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6400800" y="2606040"/>
            <a:ext cx="731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06</a:t>
            </a:r>
            <a:endParaRPr lang="en-US" sz="2000" dirty="0"/>
          </a:p>
        </p:txBody>
      </p:sp>
      <p:sp>
        <p:nvSpPr>
          <p:cNvPr id="20" name="Text 18"/>
          <p:cNvSpPr txBox="1"/>
          <p:nvPr/>
        </p:nvSpPr>
        <p:spPr>
          <a:xfrm>
            <a:off x="7132320" y="2660904"/>
            <a:ext cx="4343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의사결정</a:t>
            </a:r>
            <a:endParaRPr lang="en-US" sz="1500" dirty="0"/>
          </a:p>
          <a:p>
            <a:pPr eaLnBrk="0" latinLnBrk="0" indent="0" marL="0">
              <a:buNone/>
            </a:pPr>
            <a:r>
              <a:rPr lang="en-US" sz="1100" dirty="0">
                <a:solidFill>
                  <a:schemeClr val="accent5"/>
                </a:solidFill>
              </a:rPr>
              <a:t>대상자 · 선택안 · 결정 기준 · 일정</a:t>
            </a:r>
            <a:endParaRPr lang="en-US" sz="1500" dirty="0"/>
          </a:p>
        </p:txBody>
      </p:sp>
      <p:sp>
        <p:nvSpPr>
          <p:cNvPr id="21" name="Shape 19"/>
          <p:cNvSpPr/>
          <p:nvPr/>
        </p:nvSpPr>
        <p:spPr>
          <a:xfrm>
            <a:off x="6217920" y="3474720"/>
            <a:ext cx="5394960" cy="713232"/>
          </a:xfrm>
          <a:prstGeom prst="roundRect">
            <a:avLst>
              <a:gd name="adj" fmla="val 16667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400800" y="3474720"/>
            <a:ext cx="731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07</a:t>
            </a:r>
            <a:endParaRPr lang="en-US" sz="2000" dirty="0"/>
          </a:p>
        </p:txBody>
      </p:sp>
      <p:sp>
        <p:nvSpPr>
          <p:cNvPr id="23" name="Text 21"/>
          <p:cNvSpPr txBox="1"/>
          <p:nvPr/>
        </p:nvSpPr>
        <p:spPr>
          <a:xfrm>
            <a:off x="7132320" y="3529584"/>
            <a:ext cx="4343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부록</a:t>
            </a:r>
            <a:endParaRPr lang="en-US" sz="1500" dirty="0"/>
          </a:p>
          <a:p>
            <a:pPr eaLnBrk="0" latinLnBrk="0" indent="0" marL="0">
              <a:buNone/>
            </a:pPr>
            <a:r>
              <a:rPr lang="en-US" sz="1100" dirty="0">
                <a:solidFill>
                  <a:schemeClr val="accent5"/>
                </a:solidFill>
              </a:rPr>
              <a:t>가격 · 제안사 소개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82880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6000" b="1" dirty="0">
                <a:solidFill>
                  <a:srgbClr val="0070F2"/>
                </a:solidFill>
              </a:rPr>
              <a:t>01</a:t>
            </a:r>
            <a:endParaRPr lang="en-US" sz="6000" dirty="0"/>
          </a:p>
        </p:txBody>
      </p:sp>
      <p:sp>
        <p:nvSpPr>
          <p:cNvPr id="3" name="Shape 1"/>
          <p:cNvSpPr/>
          <p:nvPr/>
        </p:nvSpPr>
        <p:spPr>
          <a:xfrm>
            <a:off x="731520" y="2926080"/>
            <a:ext cx="5120640" cy="0"/>
          </a:xfrm>
          <a:prstGeom prst="line">
            <a:avLst/>
          </a:prstGeom>
          <a:noFill/>
          <a:ln w="15875">
            <a:solidFill>
              <a:srgbClr val="1D2D3E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31520" y="3063240"/>
            <a:ext cx="5303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3200" b="1" dirty="0">
                <a:solidFill>
                  <a:srgbClr val="1D2D3E"/>
                </a:solidFill>
              </a:rPr>
              <a:t>제안 배경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3931920"/>
            <a:ext cx="5120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500" dirty="0">
                <a:solidFill>
                  <a:srgbClr val="556B82"/>
                </a:solidFill>
              </a:rPr>
              <a:t>보고서는 매달 같은 순서로 만듭니다.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675120" y="1499616"/>
            <a:ext cx="5056632" cy="3858768"/>
          </a:xfrm>
          <a:prstGeom prst="roundRect">
            <a:avLst>
              <a:gd name="adj" fmla="val 3791"/>
            </a:avLst>
          </a:prstGeom>
          <a:solidFill>
            <a:srgbClr val="FFFFFF"/>
          </a:solidFill>
          <a:ln w="9525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38100" dir="5400000">
              <a:srgbClr val="8796A5">
                <a:alpha val="18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6812280" y="1764792"/>
            <a:ext cx="4782312" cy="493776"/>
          </a:xfrm>
          <a:prstGeom prst="roundRect">
            <a:avLst>
              <a:gd name="adj" fmla="val 18519"/>
            </a:avLst>
          </a:prstGeom>
          <a:solidFill>
            <a:srgbClr val="D1EFFF"/>
          </a:solidFill>
          <a:ln w="9525">
            <a:solidFill>
              <a:srgbClr val="D1EFFF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949440" y="1728216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0064D9"/>
                </a:solidFill>
              </a:rPr>
              <a:t>01   </a:t>
            </a:r>
            <a:pPr eaLnBrk="0" latinLnBrk="0" indent="0" marL="0">
              <a:buNone/>
            </a:pPr>
            <a:r>
              <a:rPr lang="en-US" sz="1300" b="1" dirty="0">
                <a:solidFill>
                  <a:srgbClr val="1D2D3E"/>
                </a:solidFill>
              </a:rPr>
              <a:t>제안 배경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6949440" y="2295144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02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솔루션 개요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6949440" y="2862072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03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기능 상세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6949440" y="3429000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04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AI 업무 처리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6949440" y="3995928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05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도입 방안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6949440" y="4562856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06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의사결정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891540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8915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제안 배경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제안 배경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만드는 일은 앱과 AI가, 판단은 사람이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457200" y="1783080"/>
            <a:ext cx="5120640" cy="4434840"/>
          </a:xfrm>
          <a:prstGeom prst="roundRect">
            <a:avLst>
              <a:gd name="adj" fmla="val 2887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77240" y="1965960"/>
            <a:ext cx="4480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지금의 방식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777240" y="2377440"/>
            <a:ext cx="4480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200" dirty="0">
                <a:solidFill>
                  <a:schemeClr val="accent5"/>
                </a:solidFill>
              </a:rPr>
              <a:t>사람이 반복하는 일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777240" y="2880360"/>
            <a:ext cx="4480560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2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엑셀로 다시 맞추는 보고</a:t>
            </a:r>
            <a:endParaRPr lang="en-US" sz="1400" dirty="0"/>
          </a:p>
          <a:p>
            <a:pPr eaLnBrk="0" latinLnBrk="0" indent="0" marL="0">
              <a:spcAft>
                <a:spcPts val="200"/>
              </a:spcAft>
              <a:buNone/>
            </a:pPr>
            <a:r>
              <a:rPr lang="en-US" sz="1200" dirty="0">
                <a:solidFill>
                  <a:schemeClr val="accent5"/>
                </a:solidFill>
              </a:rPr>
              <a:t>SAP에서 내려받은 원장으로 피벗을 다시 만들고 숫자를 맞춥니다.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777240" y="3680460"/>
            <a:ext cx="4480560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2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계획과 실적이 따로</a:t>
            </a:r>
            <a:endParaRPr lang="en-US" sz="1400" dirty="0"/>
          </a:p>
          <a:p>
            <a:pPr eaLnBrk="0" latinLnBrk="0" indent="0" marL="0">
              <a:spcAft>
                <a:spcPts val="200"/>
              </a:spcAft>
              <a:buNone/>
            </a:pPr>
            <a:r>
              <a:rPr lang="en-US" sz="1200" dirty="0">
                <a:solidFill>
                  <a:schemeClr val="accent5"/>
                </a:solidFill>
              </a:rPr>
              <a:t>판매 수량 하나가 바뀌면 손익 · 재무상태 · 현금흐름을 각각 고칩니다.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777240" y="4480560"/>
            <a:ext cx="4480560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2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연말에야 보이는 차이</a:t>
            </a:r>
            <a:endParaRPr lang="en-US" sz="1400" dirty="0"/>
          </a:p>
          <a:p>
            <a:pPr eaLnBrk="0" latinLnBrk="0" indent="0" marL="0">
              <a:spcAft>
                <a:spcPts val="200"/>
              </a:spcAft>
              <a:buNone/>
            </a:pPr>
            <a:r>
              <a:rPr lang="en-US" sz="1200" dirty="0">
                <a:solidFill>
                  <a:schemeClr val="accent5"/>
                </a:solidFill>
              </a:rPr>
              <a:t>예산 대비 실적, 연간 손익 전망을 분기말에야 압니다.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5943600" y="3657600"/>
            <a:ext cx="292608" cy="548640"/>
          </a:xfrm>
          <a:prstGeom prst="chevron">
            <a:avLst/>
          </a:prstGeom>
          <a:solidFill>
            <a:srgbClr val="0064D9"/>
          </a:solidFill>
          <a:ln w="12700">
            <a:solidFill>
              <a:srgbClr val="0064D9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611112" y="1783080"/>
            <a:ext cx="5120640" cy="4434840"/>
          </a:xfrm>
          <a:prstGeom prst="roundRect">
            <a:avLst>
              <a:gd name="adj" fmla="val 2887"/>
            </a:avLst>
          </a:prstGeom>
          <a:solidFill>
            <a:srgbClr val="D1EFFF"/>
          </a:solidFill>
          <a:ln w="9525">
            <a:solidFill>
              <a:srgbClr val="D1EFF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931152" y="1965960"/>
            <a:ext cx="4480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800" b="1" dirty="0">
                <a:solidFill>
                  <a:srgbClr val="1D2D3E"/>
                </a:solidFill>
              </a:rPr>
              <a:t>앞으로의 방식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6931152" y="2377440"/>
            <a:ext cx="4480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200" dirty="0">
                <a:solidFill>
                  <a:srgbClr val="556B82"/>
                </a:solidFill>
              </a:rPr>
              <a:t>앱과 AI가 처리하고 사람은 판단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6931152" y="2880360"/>
            <a:ext cx="4480560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200"/>
              </a:spcAft>
              <a:buNone/>
            </a:pPr>
            <a:r>
              <a:rPr lang="en-US" sz="1400" b="1" dirty="0">
                <a:solidFill>
                  <a:srgbClr val="1D2D3E"/>
                </a:solidFill>
              </a:rPr>
              <a:t>업무 프로그램에 AI 기능 탑재</a:t>
            </a:r>
            <a:endParaRPr lang="en-US" sz="1400" dirty="0"/>
          </a:p>
          <a:p>
            <a:pPr eaLnBrk="0" latinLnBrk="0" indent="0" marL="0">
              <a:spcAft>
                <a:spcPts val="200"/>
              </a:spcAft>
              <a:buNone/>
            </a:pPr>
            <a:r>
              <a:rPr lang="en-US" sz="1200" dirty="0">
                <a:solidFill>
                  <a:srgbClr val="556B82"/>
                </a:solidFill>
              </a:rPr>
              <a:t>모든 업무 앱에 AI 패널이 들어 있어, 앱을 학습한 AI가 지시 한 줄로 조회 · 입력 · 보고를 처리합니다.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6931152" y="3680460"/>
            <a:ext cx="4480560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200"/>
              </a:spcAft>
              <a:buNone/>
            </a:pPr>
            <a:r>
              <a:rPr lang="en-US" sz="1400" b="1" dirty="0">
                <a:solidFill>
                  <a:srgbClr val="1D2D3E"/>
                </a:solidFill>
              </a:rPr>
              <a:t>원장 기반 다차원 분석</a:t>
            </a:r>
            <a:endParaRPr lang="en-US" sz="1400" dirty="0"/>
          </a:p>
          <a:p>
            <a:pPr eaLnBrk="0" latinLnBrk="0" indent="0" marL="0">
              <a:spcAft>
                <a:spcPts val="200"/>
              </a:spcAft>
              <a:buNone/>
            </a:pPr>
            <a:r>
              <a:rPr lang="en-US" sz="1200" dirty="0">
                <a:solidFill>
                  <a:srgbClr val="556B82"/>
                </a:solidFill>
              </a:rPr>
              <a:t>검증된 원장으로 기간 · 관점을 바꿔 조회하고 보고서 묶음을 내려받습니다.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6931152" y="4480560"/>
            <a:ext cx="4480560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200"/>
              </a:spcAft>
              <a:buNone/>
            </a:pPr>
            <a:r>
              <a:rPr lang="en-US" sz="1400" b="1" dirty="0">
                <a:solidFill>
                  <a:srgbClr val="1D2D3E"/>
                </a:solidFill>
              </a:rPr>
              <a:t>9단계 연동 시뮬레이션</a:t>
            </a:r>
            <a:endParaRPr lang="en-US" sz="1400" dirty="0"/>
          </a:p>
          <a:p>
            <a:pPr eaLnBrk="0" latinLnBrk="0" indent="0" marL="0">
              <a:spcAft>
                <a:spcPts val="200"/>
              </a:spcAft>
              <a:buNone/>
            </a:pPr>
            <a:r>
              <a:rPr lang="en-US" sz="1200" dirty="0">
                <a:solidFill>
                  <a:srgbClr val="556B82"/>
                </a:solidFill>
              </a:rPr>
              <a:t>판매 수량을 바꾸면 손익 · 재무상태 · 현금흐름이 함께 움직입니다.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6931152" y="5280660"/>
            <a:ext cx="4480560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200"/>
              </a:spcAft>
              <a:buNone/>
            </a:pPr>
            <a:r>
              <a:rPr lang="en-US" sz="1400" b="1" dirty="0">
                <a:solidFill>
                  <a:srgbClr val="1D2D3E"/>
                </a:solidFill>
              </a:rPr>
              <a:t>일마감에서 손익 예상까지</a:t>
            </a:r>
            <a:endParaRPr lang="en-US" sz="1400" dirty="0"/>
          </a:p>
          <a:p>
            <a:pPr eaLnBrk="0" latinLnBrk="0" indent="0" marL="0">
              <a:spcAft>
                <a:spcPts val="200"/>
              </a:spcAft>
              <a:buNone/>
            </a:pPr>
            <a:r>
              <a:rPr lang="en-US" sz="1200" dirty="0">
                <a:solidFill>
                  <a:srgbClr val="556B82"/>
                </a:solidFill>
              </a:rPr>
              <a:t>일마감 점검이 손익 예상의 근거가 되고, 예상 버전을 비교 · 확정합니다.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82880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6000" b="1" dirty="0">
                <a:solidFill>
                  <a:srgbClr val="0070F2"/>
                </a:solidFill>
              </a:rPr>
              <a:t>02</a:t>
            </a:r>
            <a:endParaRPr lang="en-US" sz="6000" dirty="0"/>
          </a:p>
        </p:txBody>
      </p:sp>
      <p:sp>
        <p:nvSpPr>
          <p:cNvPr id="3" name="Shape 1"/>
          <p:cNvSpPr/>
          <p:nvPr/>
        </p:nvSpPr>
        <p:spPr>
          <a:xfrm>
            <a:off x="731520" y="2926080"/>
            <a:ext cx="5120640" cy="0"/>
          </a:xfrm>
          <a:prstGeom prst="line">
            <a:avLst/>
          </a:prstGeom>
          <a:noFill/>
          <a:ln w="15875">
            <a:solidFill>
              <a:srgbClr val="1D2D3E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31520" y="3063240"/>
            <a:ext cx="5303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3200" b="1" dirty="0">
                <a:solidFill>
                  <a:srgbClr val="1D2D3E"/>
                </a:solidFill>
              </a:rPr>
              <a:t>솔루션 개요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3931920"/>
            <a:ext cx="5120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500" dirty="0">
                <a:solidFill>
                  <a:srgbClr val="556B82"/>
                </a:solidFill>
              </a:rPr>
              <a:t>계획 → 통제 → 분석 → 보고로 이어집니다.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675120" y="1499616"/>
            <a:ext cx="5056632" cy="3858768"/>
          </a:xfrm>
          <a:prstGeom prst="roundRect">
            <a:avLst>
              <a:gd name="adj" fmla="val 3791"/>
            </a:avLst>
          </a:prstGeom>
          <a:solidFill>
            <a:srgbClr val="FFFFFF"/>
          </a:solidFill>
          <a:ln w="9525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38100" dir="5400000">
              <a:srgbClr val="8796A5">
                <a:alpha val="18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6949440" y="1728216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01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제안 배경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812280" y="2331720"/>
            <a:ext cx="4782312" cy="493776"/>
          </a:xfrm>
          <a:prstGeom prst="roundRect">
            <a:avLst>
              <a:gd name="adj" fmla="val 18519"/>
            </a:avLst>
          </a:prstGeom>
          <a:solidFill>
            <a:srgbClr val="D1EFFF"/>
          </a:solidFill>
          <a:ln w="9525">
            <a:solidFill>
              <a:srgbClr val="D1EFF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949440" y="2295144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0064D9"/>
                </a:solidFill>
              </a:rPr>
              <a:t>02   </a:t>
            </a:r>
            <a:pPr eaLnBrk="0" latinLnBrk="0" indent="0" marL="0">
              <a:buNone/>
            </a:pPr>
            <a:r>
              <a:rPr lang="en-US" sz="1300" b="1" dirty="0">
                <a:solidFill>
                  <a:srgbClr val="1D2D3E"/>
                </a:solidFill>
              </a:rPr>
              <a:t>솔루션 개요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6949440" y="2862072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03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기능 상세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6949440" y="3429000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04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AI 업무 처리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6949440" y="3995928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05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도입 방안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6949440" y="4562856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06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의사결정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2359152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235915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사업계획 및 분석 솔루션 · 앱 5개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솔루션 개요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5개 앱으로 계획부터 분석 · 보고까지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시뮬레이션 · 손익 예상 · 예산 통제 · 다차원 재무 보고 · 원가 및 수익성 분석입니다.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457200" y="1783080"/>
            <a:ext cx="3636264" cy="2103120"/>
          </a:xfrm>
          <a:prstGeom prst="roundRect">
            <a:avLst>
              <a:gd name="adj" fmla="val 6087"/>
            </a:avLst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594360" y="1892808"/>
            <a:ext cx="33619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900" b="1" dirty="0">
                <a:solidFill>
                  <a:schemeClr val="accent2"/>
                </a:solidFill>
              </a:rPr>
              <a:t>시뮬레이션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594360" y="2130552"/>
            <a:ext cx="336194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손익 및 자금 계획 시뮬레이션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594360" y="2651760"/>
            <a:ext cx="3361944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150" dirty="0">
                <a:solidFill>
                  <a:schemeClr val="accent5"/>
                </a:solidFill>
              </a:rPr>
              <a:t>매출 · 원가 가정을 바꿔 사업계획의 손익과 자금 계획을 시뮬레이션합니다.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4276344" y="1783080"/>
            <a:ext cx="3636264" cy="2103120"/>
          </a:xfrm>
          <a:prstGeom prst="roundRect">
            <a:avLst>
              <a:gd name="adj" fmla="val 6087"/>
            </a:avLst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413504" y="1892808"/>
            <a:ext cx="33619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900" b="1" dirty="0">
                <a:solidFill>
                  <a:schemeClr val="accent2"/>
                </a:solidFill>
              </a:rPr>
              <a:t>손익 예상</a:t>
            </a:r>
            <a:endParaRPr lang="en-US" sz="900" dirty="0"/>
          </a:p>
        </p:txBody>
      </p:sp>
      <p:sp>
        <p:nvSpPr>
          <p:cNvPr id="13" name="Text 11"/>
          <p:cNvSpPr txBox="1"/>
          <p:nvPr/>
        </p:nvSpPr>
        <p:spPr>
          <a:xfrm>
            <a:off x="4413504" y="2130552"/>
            <a:ext cx="336194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손익 예상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4413504" y="2651760"/>
            <a:ext cx="3361944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150" dirty="0">
                <a:solidFill>
                  <a:schemeClr val="accent5"/>
                </a:solidFill>
              </a:rPr>
              <a:t>일마감 점검 아홉 단계로 실적을 보정하고 거래처 · 월별 상세 입력으로 올해 연간 손익을 예상합니다.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8095488" y="1783080"/>
            <a:ext cx="3636264" cy="2103120"/>
          </a:xfrm>
          <a:prstGeom prst="roundRect">
            <a:avLst>
              <a:gd name="adj" fmla="val 6087"/>
            </a:avLst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232648" y="1892808"/>
            <a:ext cx="33619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900" b="1" dirty="0">
                <a:solidFill>
                  <a:schemeClr val="accent2"/>
                </a:solidFill>
              </a:rPr>
              <a:t>예산 통제</a:t>
            </a:r>
            <a:endParaRPr lang="en-US" sz="900" dirty="0"/>
          </a:p>
        </p:txBody>
      </p:sp>
      <p:sp>
        <p:nvSpPr>
          <p:cNvPr id="17" name="Text 15"/>
          <p:cNvSpPr txBox="1"/>
          <p:nvPr/>
        </p:nvSpPr>
        <p:spPr>
          <a:xfrm>
            <a:off x="8232648" y="2130552"/>
            <a:ext cx="336194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비용예산 통제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8232648" y="2651760"/>
            <a:ext cx="3361944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150" dirty="0">
                <a:solidFill>
                  <a:schemeClr val="accent5"/>
                </a:solidFill>
              </a:rPr>
              <a:t>부서별 비용예산 대비 실적과 가용 예산을 통제합니다.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457200" y="4069080"/>
            <a:ext cx="3636264" cy="2103120"/>
          </a:xfrm>
          <a:prstGeom prst="roundRect">
            <a:avLst>
              <a:gd name="adj" fmla="val 6087"/>
            </a:avLst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594360" y="4178808"/>
            <a:ext cx="33619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900" b="1" dirty="0">
                <a:solidFill>
                  <a:schemeClr val="accent2"/>
                </a:solidFill>
              </a:rPr>
              <a:t>분석</a:t>
            </a:r>
            <a:endParaRPr lang="en-US" sz="900" dirty="0"/>
          </a:p>
        </p:txBody>
      </p:sp>
      <p:sp>
        <p:nvSpPr>
          <p:cNvPr id="21" name="Text 19"/>
          <p:cNvSpPr txBox="1"/>
          <p:nvPr/>
        </p:nvSpPr>
        <p:spPr>
          <a:xfrm>
            <a:off x="594360" y="4416552"/>
            <a:ext cx="336194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SAP 재무 보고서 작성 및 분석(다차원)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594360" y="4937760"/>
            <a:ext cx="3361944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150" dirty="0">
                <a:solidFill>
                  <a:schemeClr val="accent5"/>
                </a:solidFill>
              </a:rPr>
              <a:t>재무원장과 보조원장을 여러 차원으로 나눠 다차원으로 분석합니다.</a:t>
            </a:r>
            <a:endParaRPr lang="en-US" sz="1150" dirty="0"/>
          </a:p>
        </p:txBody>
      </p:sp>
      <p:sp>
        <p:nvSpPr>
          <p:cNvPr id="23" name="Shape 21"/>
          <p:cNvSpPr/>
          <p:nvPr/>
        </p:nvSpPr>
        <p:spPr>
          <a:xfrm>
            <a:off x="4276344" y="4069080"/>
            <a:ext cx="3636264" cy="2103120"/>
          </a:xfrm>
          <a:prstGeom prst="roundRect">
            <a:avLst>
              <a:gd name="adj" fmla="val 6087"/>
            </a:avLst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4413504" y="4178808"/>
            <a:ext cx="33619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900" b="1" dirty="0">
                <a:solidFill>
                  <a:schemeClr val="accent2"/>
                </a:solidFill>
              </a:rPr>
              <a:t>분석</a:t>
            </a:r>
            <a:endParaRPr lang="en-US" sz="900" dirty="0"/>
          </a:p>
        </p:txBody>
      </p:sp>
      <p:sp>
        <p:nvSpPr>
          <p:cNvPr id="25" name="Text 23"/>
          <p:cNvSpPr txBox="1"/>
          <p:nvPr/>
        </p:nvSpPr>
        <p:spPr>
          <a:xfrm>
            <a:off x="4413504" y="4416552"/>
            <a:ext cx="336194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SAP 원가 및 수익성 분석</a:t>
            </a:r>
            <a:endParaRPr lang="en-US" sz="1400" dirty="0"/>
          </a:p>
        </p:txBody>
      </p:sp>
      <p:sp>
        <p:nvSpPr>
          <p:cNvPr id="26" name="Text 24"/>
          <p:cNvSpPr txBox="1"/>
          <p:nvPr/>
        </p:nvSpPr>
        <p:spPr>
          <a:xfrm>
            <a:off x="4413504" y="4937760"/>
            <a:ext cx="3361944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150" dirty="0">
                <a:solidFill>
                  <a:schemeClr val="accent5"/>
                </a:solidFill>
              </a:rPr>
              <a:t>제품 · 고객별 원가와 수익성을 분석합니다.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699516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699516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특장점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솔루션 개요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사업계획 및 분석 솔루션의 네 가지 특장점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457200" y="1463040"/>
            <a:ext cx="2612898" cy="3291840"/>
          </a:xfrm>
          <a:prstGeom prst="roundRect">
            <a:avLst>
              <a:gd name="adj" fmla="val 4899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85800" y="169164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800" b="1" dirty="0">
                <a:solidFill>
                  <a:srgbClr val="0064D9"/>
                </a:solidFill>
              </a:rPr>
              <a:t>01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1280160" y="1664208"/>
            <a:ext cx="160705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연동 산식 · 검증 로직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685800" y="2286000"/>
            <a:ext cx="2155698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판매 수량 변경의 영향을 9단계 연동 산식으로 계산하고, 18종의 검증 로직으로 계획의 정합성을 확인합니다.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344418" y="1463040"/>
            <a:ext cx="2612898" cy="3291840"/>
          </a:xfrm>
          <a:prstGeom prst="roundRect">
            <a:avLst>
              <a:gd name="adj" fmla="val 4899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3573018" y="169164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800" b="1" dirty="0">
                <a:solidFill>
                  <a:srgbClr val="0064D9"/>
                </a:solidFill>
              </a:rPr>
              <a:t>02</a:t>
            </a:r>
            <a:endParaRPr lang="en-US" sz="1800" dirty="0"/>
          </a:p>
        </p:txBody>
      </p:sp>
      <p:sp>
        <p:nvSpPr>
          <p:cNvPr id="12" name="Text 10"/>
          <p:cNvSpPr txBox="1"/>
          <p:nvPr/>
        </p:nvSpPr>
        <p:spPr>
          <a:xfrm>
            <a:off x="4167378" y="1664208"/>
            <a:ext cx="160705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가용 예산 실시간 통제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3573018" y="2286000"/>
            <a:ext cx="2155698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예산계정별 통제기간과 연동해 추경 · 대체 · 이월이 오가도 가용 예산을 지킵니다.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231636" y="1463040"/>
            <a:ext cx="2612898" cy="3291840"/>
          </a:xfrm>
          <a:prstGeom prst="roundRect">
            <a:avLst>
              <a:gd name="adj" fmla="val 4899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460236" y="169164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800" b="1" dirty="0">
                <a:solidFill>
                  <a:srgbClr val="0064D9"/>
                </a:solidFill>
              </a:rPr>
              <a:t>03</a:t>
            </a:r>
            <a:endParaRPr lang="en-US" sz="1800" dirty="0"/>
          </a:p>
        </p:txBody>
      </p:sp>
      <p:sp>
        <p:nvSpPr>
          <p:cNvPr id="16" name="Text 14"/>
          <p:cNvSpPr txBox="1"/>
          <p:nvPr/>
        </p:nvSpPr>
        <p:spPr>
          <a:xfrm>
            <a:off x="7054596" y="1664208"/>
            <a:ext cx="160705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드릴다운 수익성 분석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6460236" y="2286000"/>
            <a:ext cx="2155698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공헌이익과 영업이익을 제품군에서 자재 · 고객까지 내려가며 분석합니다.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9118854" y="1463040"/>
            <a:ext cx="2612898" cy="3291840"/>
          </a:xfrm>
          <a:prstGeom prst="roundRect">
            <a:avLst>
              <a:gd name="adj" fmla="val 4899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9347454" y="169164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800" b="1" dirty="0">
                <a:solidFill>
                  <a:srgbClr val="0064D9"/>
                </a:solidFill>
              </a:rPr>
              <a:t>04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9941814" y="1664208"/>
            <a:ext cx="160705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AI 자동 보고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9347454" y="2286000"/>
            <a:ext cx="2155698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지시 한 줄로 조회 · 다운로드 · 첨부 메일까지.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822960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8229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기대효과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솔루션 개요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숫자로 보는 사업계획 및 분석 솔루션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457200" y="1828800"/>
            <a:ext cx="2612898" cy="2377440"/>
          </a:xfrm>
          <a:prstGeom prst="roundRect">
            <a:avLst>
              <a:gd name="adj" fmla="val 5385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40080" y="1965960"/>
            <a:ext cx="224713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algn="ctr" indent="0" marL="0">
              <a:buNone/>
            </a:pPr>
            <a:r>
              <a:rPr lang="en-US" sz="4400" b="1" dirty="0">
                <a:solidFill>
                  <a:schemeClr val="tx2"/>
                </a:solidFill>
              </a:rPr>
              <a:t>9단계</a:t>
            </a:r>
            <a:endParaRPr lang="en-US" sz="44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3108960"/>
            <a:ext cx="22471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연동 산식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640080" y="3520440"/>
            <a:ext cx="224713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algn="ctr" indent="0" marL="0">
              <a:buNone/>
            </a:pPr>
            <a:r>
              <a:rPr lang="en-US" sz="1100" dirty="0">
                <a:solidFill>
                  <a:schemeClr val="accent5"/>
                </a:solidFill>
              </a:rPr>
              <a:t>손익 · 재무상태 · 현금흐름 연동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3344418" y="1828800"/>
            <a:ext cx="2612898" cy="2377440"/>
          </a:xfrm>
          <a:prstGeom prst="roundRect">
            <a:avLst>
              <a:gd name="adj" fmla="val 5385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3527298" y="1965960"/>
            <a:ext cx="224713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algn="ctr" indent="0" marL="0">
              <a:buNone/>
            </a:pPr>
            <a:r>
              <a:rPr lang="en-US" sz="4400" b="1" dirty="0">
                <a:solidFill>
                  <a:schemeClr val="tx2"/>
                </a:solidFill>
              </a:rPr>
              <a:t>18종</a:t>
            </a:r>
            <a:endParaRPr lang="en-US" sz="4400" dirty="0"/>
          </a:p>
        </p:txBody>
      </p:sp>
      <p:sp>
        <p:nvSpPr>
          <p:cNvPr id="12" name="Text 10"/>
          <p:cNvSpPr txBox="1"/>
          <p:nvPr/>
        </p:nvSpPr>
        <p:spPr>
          <a:xfrm>
            <a:off x="3527298" y="3108960"/>
            <a:ext cx="22471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계획 검증 로직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3527298" y="3520440"/>
            <a:ext cx="224713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algn="ctr" indent="0" marL="0">
              <a:buNone/>
            </a:pPr>
            <a:r>
              <a:rPr lang="en-US" sz="1100" dirty="0">
                <a:solidFill>
                  <a:schemeClr val="accent5"/>
                </a:solidFill>
              </a:rPr>
              <a:t>시뮬레이션 정합성 확인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6231636" y="1828800"/>
            <a:ext cx="2612898" cy="2377440"/>
          </a:xfrm>
          <a:prstGeom prst="roundRect">
            <a:avLst>
              <a:gd name="adj" fmla="val 5385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414516" y="1965960"/>
            <a:ext cx="224713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algn="ctr" indent="0" marL="0">
              <a:buNone/>
            </a:pPr>
            <a:r>
              <a:rPr lang="en-US" sz="4400" b="1" dirty="0">
                <a:solidFill>
                  <a:schemeClr val="tx2"/>
                </a:solidFill>
              </a:rPr>
              <a:t>14개</a:t>
            </a:r>
            <a:endParaRPr lang="en-US" sz="4400" dirty="0"/>
          </a:p>
        </p:txBody>
      </p:sp>
      <p:sp>
        <p:nvSpPr>
          <p:cNvPr id="16" name="Text 14"/>
          <p:cNvSpPr txBox="1"/>
          <p:nvPr/>
        </p:nvSpPr>
        <p:spPr>
          <a:xfrm>
            <a:off x="6414516" y="3108960"/>
            <a:ext cx="22471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수익성 보고서 묶음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6414516" y="3520440"/>
            <a:ext cx="224713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algn="ctr" indent="0" marL="0">
              <a:buNone/>
            </a:pPr>
            <a:r>
              <a:rPr lang="en-US" sz="1100" dirty="0">
                <a:solidFill>
                  <a:schemeClr val="accent5"/>
                </a:solidFill>
              </a:rPr>
              <a:t>PPT 7 · 엑셀 7 자동 생성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9118854" y="1828800"/>
            <a:ext cx="2612898" cy="2377440"/>
          </a:xfrm>
          <a:prstGeom prst="roundRect">
            <a:avLst>
              <a:gd name="adj" fmla="val 5385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9301734" y="1965960"/>
            <a:ext cx="224713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algn="ctr" indent="0" marL="0">
              <a:buNone/>
            </a:pPr>
            <a:r>
              <a:rPr lang="en-US" sz="3400" b="1" dirty="0">
                <a:solidFill>
                  <a:schemeClr val="tx2"/>
                </a:solidFill>
              </a:rPr>
              <a:t>AI 보고</a:t>
            </a:r>
            <a:endParaRPr lang="en-US" sz="3400" dirty="0"/>
          </a:p>
        </p:txBody>
      </p:sp>
      <p:sp>
        <p:nvSpPr>
          <p:cNvPr id="20" name="Text 18"/>
          <p:cNvSpPr txBox="1"/>
          <p:nvPr/>
        </p:nvSpPr>
        <p:spPr>
          <a:xfrm>
            <a:off x="9301734" y="3108960"/>
            <a:ext cx="22471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지시 한 줄로 보고서 메일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9301734" y="3520440"/>
            <a:ext cx="224713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algn="ctr" indent="0" marL="0">
              <a:buNone/>
            </a:pPr>
            <a:r>
              <a:rPr lang="en-US" sz="1100" dirty="0">
                <a:solidFill>
                  <a:schemeClr val="accent5"/>
                </a:solidFill>
              </a:rPr>
              <a:t>원장 검증 후 같은 기준으로 작성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82880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6000" b="1" dirty="0">
                <a:solidFill>
                  <a:srgbClr val="0070F2"/>
                </a:solidFill>
              </a:rPr>
              <a:t>03</a:t>
            </a:r>
            <a:endParaRPr lang="en-US" sz="6000" dirty="0"/>
          </a:p>
        </p:txBody>
      </p:sp>
      <p:sp>
        <p:nvSpPr>
          <p:cNvPr id="3" name="Shape 1"/>
          <p:cNvSpPr/>
          <p:nvPr/>
        </p:nvSpPr>
        <p:spPr>
          <a:xfrm>
            <a:off x="731520" y="2926080"/>
            <a:ext cx="5120640" cy="0"/>
          </a:xfrm>
          <a:prstGeom prst="line">
            <a:avLst/>
          </a:prstGeom>
          <a:noFill/>
          <a:ln w="15875">
            <a:solidFill>
              <a:srgbClr val="1D2D3E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31520" y="3063240"/>
            <a:ext cx="5303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3200" b="1" dirty="0">
                <a:solidFill>
                  <a:srgbClr val="1D2D3E"/>
                </a:solidFill>
              </a:rPr>
              <a:t>기능 상세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3931920"/>
            <a:ext cx="5120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500" dirty="0">
                <a:solidFill>
                  <a:srgbClr val="556B82"/>
                </a:solidFill>
              </a:rPr>
              <a:t>앱마다 실제 화면과 도입 전 · 후를 보여 드립니다.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675120" y="1499616"/>
            <a:ext cx="5056632" cy="3858768"/>
          </a:xfrm>
          <a:prstGeom prst="roundRect">
            <a:avLst>
              <a:gd name="adj" fmla="val 3791"/>
            </a:avLst>
          </a:prstGeom>
          <a:solidFill>
            <a:srgbClr val="FFFFFF"/>
          </a:solidFill>
          <a:ln w="9525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38100" dir="5400000">
              <a:srgbClr val="8796A5">
                <a:alpha val="18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6949440" y="1728216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01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제안 배경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6949440" y="2295144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02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솔루션 개요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812280" y="2898648"/>
            <a:ext cx="4782312" cy="493776"/>
          </a:xfrm>
          <a:prstGeom prst="roundRect">
            <a:avLst>
              <a:gd name="adj" fmla="val 18519"/>
            </a:avLst>
          </a:prstGeom>
          <a:solidFill>
            <a:srgbClr val="D1EFFF"/>
          </a:solidFill>
          <a:ln w="9525">
            <a:solidFill>
              <a:srgbClr val="D1EFFF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949440" y="2862072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0064D9"/>
                </a:solidFill>
              </a:rPr>
              <a:t>03   </a:t>
            </a:r>
            <a:pPr eaLnBrk="0" latinLnBrk="0" indent="0" marL="0">
              <a:buNone/>
            </a:pPr>
            <a:r>
              <a:rPr lang="en-US" sz="1300" b="1" dirty="0">
                <a:solidFill>
                  <a:srgbClr val="1D2D3E"/>
                </a:solidFill>
              </a:rPr>
              <a:t>기능 상세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6949440" y="3429000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04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AI 업무 처리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6949440" y="3995928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05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도입 방안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6949440" y="4562856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06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의사결정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536192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53619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기능 1 · 시뮬레이션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기능 상세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손익 및 자금 계획 시뮬레이션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판매 수량 변경이 손익, 재무상태, 현금흐름에 미치는 영향을 9단계 연동 산식으로 자동 계산하고 18종의 검증 로직으로 계획의 정합성을 확인합니다.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448056" y="1764792"/>
            <a:ext cx="6693408" cy="4197096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8" name="Image 0" descr="zbzpl001_0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6344" y="1783080"/>
            <a:ext cx="6656832" cy="416052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457200" y="6016752"/>
            <a:ext cx="6675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① 단계별 계획</a:t>
            </a:r>
            <a:endParaRPr lang="en-US" sz="1000" dirty="0"/>
          </a:p>
        </p:txBody>
      </p:sp>
      <p:sp>
        <p:nvSpPr>
          <p:cNvPr id="10" name="Text 7"/>
          <p:cNvSpPr txBox="1"/>
          <p:nvPr/>
        </p:nvSpPr>
        <p:spPr>
          <a:xfrm>
            <a:off x="7452360" y="1828800"/>
            <a:ext cx="4754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400" b="1" dirty="0">
                <a:solidFill>
                  <a:srgbClr val="0064D9"/>
                </a:solidFill>
              </a:rPr>
              <a:t>01</a:t>
            </a:r>
            <a:endParaRPr lang="en-US" sz="1400" dirty="0"/>
          </a:p>
        </p:txBody>
      </p:sp>
      <p:sp>
        <p:nvSpPr>
          <p:cNvPr id="11" name="Text 8"/>
          <p:cNvSpPr txBox="1"/>
          <p:nvPr/>
        </p:nvSpPr>
        <p:spPr>
          <a:xfrm>
            <a:off x="7955280" y="1783080"/>
            <a:ext cx="3776472" cy="10104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9단계 연동 계획 자동 산출</a:t>
            </a:r>
            <a:endParaRPr lang="en-US" sz="1400" dirty="0"/>
          </a:p>
          <a:p>
            <a:pPr eaLnBrk="0" latinLnBrk="0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매출, 원가, 재고, 비용, 손익, 투자, 자금, 재무상태, 현금흐름 9단계의 산식 흐름을 통합하여, 핵심 기준값(판매 수량, 단가 등) 변경 시 재무제표 3종(손익, 재무상태, 현금흐름)을 자동으로…</a:t>
            </a:r>
            <a:endParaRPr lang="en-US" sz="1400" dirty="0"/>
          </a:p>
        </p:txBody>
      </p:sp>
      <p:sp>
        <p:nvSpPr>
          <p:cNvPr id="12" name="Text 9"/>
          <p:cNvSpPr txBox="1"/>
          <p:nvPr/>
        </p:nvSpPr>
        <p:spPr>
          <a:xfrm>
            <a:off x="7452360" y="2948940"/>
            <a:ext cx="4754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400" b="1" dirty="0">
                <a:solidFill>
                  <a:srgbClr val="0064D9"/>
                </a:solidFill>
              </a:rPr>
              <a:t>02</a:t>
            </a:r>
            <a:endParaRPr lang="en-US" sz="1400" dirty="0"/>
          </a:p>
        </p:txBody>
      </p:sp>
      <p:sp>
        <p:nvSpPr>
          <p:cNvPr id="13" name="Text 10"/>
          <p:cNvSpPr txBox="1"/>
          <p:nvPr/>
        </p:nvSpPr>
        <p:spPr>
          <a:xfrm>
            <a:off x="7955280" y="2903220"/>
            <a:ext cx="3776472" cy="10104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재무 정합성 12종 자동 대사</a:t>
            </a:r>
            <a:endParaRPr lang="en-US" sz="1400" dirty="0"/>
          </a:p>
          <a:p>
            <a:pPr eaLnBrk="0" latinLnBrk="0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자산=부채+자본, 기말 현금=자금계획 최종 현금 등 12가지 대사식(K01~K12)을 분기마다 자동으로 점검하여, 계획 간 논리적 연결의 정확성을 0.005원 허용 오차 내에서 확인합니다.</a:t>
            </a:r>
            <a:endParaRPr lang="en-US" sz="1400" dirty="0"/>
          </a:p>
        </p:txBody>
      </p:sp>
      <p:sp>
        <p:nvSpPr>
          <p:cNvPr id="14" name="Text 11"/>
          <p:cNvSpPr txBox="1"/>
          <p:nvPr/>
        </p:nvSpPr>
        <p:spPr>
          <a:xfrm>
            <a:off x="7452360" y="4069080"/>
            <a:ext cx="4754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400" b="1" dirty="0">
                <a:solidFill>
                  <a:srgbClr val="0064D9"/>
                </a:solidFill>
              </a:rPr>
              <a:t>03</a:t>
            </a:r>
            <a:endParaRPr lang="en-US" sz="1400" dirty="0"/>
          </a:p>
        </p:txBody>
      </p:sp>
      <p:sp>
        <p:nvSpPr>
          <p:cNvPr id="15" name="Text 12"/>
          <p:cNvSpPr txBox="1"/>
          <p:nvPr/>
        </p:nvSpPr>
        <p:spPr>
          <a:xfrm>
            <a:off x="7955280" y="4023360"/>
            <a:ext cx="3776472" cy="10104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다중 시나리오 버전 관리 및 비교</a:t>
            </a:r>
            <a:endParaRPr lang="en-US" sz="1400" dirty="0"/>
          </a:p>
          <a:p>
            <a:pPr eaLnBrk="0" latinLnBrk="0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'기본', '보수', '확장' 등 여러 계획 버전을 생성, 복사(증감률 적용), 확정, 비교하여, 자금 여력이나 성과 목표 달성 가능성을 다각적으로 분석하고 전략적 의사결정을 돕습니다.</a:t>
            </a:r>
            <a:endParaRPr lang="en-US" sz="1400" dirty="0"/>
          </a:p>
        </p:txBody>
      </p:sp>
      <p:sp>
        <p:nvSpPr>
          <p:cNvPr id="16" name="Text 13"/>
          <p:cNvSpPr txBox="1"/>
          <p:nvPr/>
        </p:nvSpPr>
        <p:spPr>
          <a:xfrm>
            <a:off x="7452360" y="5189220"/>
            <a:ext cx="4754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400" b="1" dirty="0">
                <a:solidFill>
                  <a:srgbClr val="0064D9"/>
                </a:solidFill>
              </a:rPr>
              <a:t>04</a:t>
            </a:r>
            <a:endParaRPr lang="en-US" sz="1400" dirty="0"/>
          </a:p>
        </p:txBody>
      </p:sp>
      <p:sp>
        <p:nvSpPr>
          <p:cNvPr id="17" name="Text 14"/>
          <p:cNvSpPr txBox="1"/>
          <p:nvPr/>
        </p:nvSpPr>
        <p:spPr>
          <a:xfrm>
            <a:off x="7955280" y="5143500"/>
            <a:ext cx="3776472" cy="10104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계획 데이터 무결성 저장 통제</a:t>
            </a:r>
            <a:endParaRPr lang="en-US" sz="1400" dirty="0"/>
          </a:p>
          <a:p>
            <a:pPr eaLnBrk="0" latinLnBrk="0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확정된 버전 수정, 대사 차이가 있는 버전 확정, 입력 음수, 비율·일수 기준값 범위 초과, 투자 현금 지급 누계 초과 등 저장 규칙 예외 시 시스템이 저장을 거절하여 계획 데이터의 무결성을 확보합니다.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536192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53619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기능 1 · 시뮬레이션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기능 상세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손익 및 자금 계획 시뮬레이션 — 도입 전 · 도입 후</a:t>
            </a:r>
            <a:endParaRPr lang="en-US" sz="26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63040"/>
          <a:ext cx="7726680" cy="914400"/>
        </p:xfrm>
        <a:graphic>
          <a:graphicData uri="http://schemas.openxmlformats.org/drawingml/2006/table">
            <a:tbl>
              <a:tblPr/>
              <a:tblGrid>
                <a:gridCol w="1699870"/>
                <a:gridCol w="2781605"/>
                <a:gridCol w="3245206"/>
              </a:tblGrid>
              <a:tr h="411480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포인트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도입 전 — 사람이 직접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도입 후 — AI에게 지시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EFFF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9단계 연동 계획 자동 산출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accent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엑셀 시트 여러 장을 수동으로 연결하고, 숫자 하나 변경 시 모든 연결된 표를 일일이 수정해야 합니다.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0064D9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“매출 5% 감소 시나리오 만들어 줘” → </a:t>
                      </a:r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AI가 9단계 계획을 다시 산출합니다.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8FF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재무 정합성 12종 자동 대사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accent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재무 실무자가 여러 보고서와 원장을 수동으로 비교하며 대사 오류를 찾아내는 데 많은 시간을 소요합니다.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AI가 12종 대사를 돌려 맞지 않는 항목만 보고합니다.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8FF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다중 시나리오 버전 관리 및 비교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accent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시나리오별로 파일을 통째로 복사해 관리하고, 서로 다른 버전 간 비교 분석이 복잡하고 시간이 오래 걸립니다.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0064D9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“기본안과 보수안 비교” → </a:t>
                      </a:r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AI가 버전 간 차이를 요약해 보고합니다.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8FF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계획 데이터 무결성 저장 통제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accent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수동 입력 오류나 논리적 모순이 발생해도 즉시 인지하기 어려워 계획 데이터의 신뢰성이 저하될 수 있습니다.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모순된 계획은 앱이 저장을 막고, AI가 수정할 칸을 알려 줍니다.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8FF"/>
                    </a:solidFill>
                  </a:tcPr>
                </a:tc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8394192" y="1481023"/>
            <a:ext cx="3355848" cy="4536034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8" name="Image 0" descr="aipanel_12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12480" y="1499311"/>
            <a:ext cx="3319272" cy="4499458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165860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1658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기능 1 · 화면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기능 상세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손익 및 자금 계획 시뮬레이션 — 주요 화면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438912" y="1444752"/>
            <a:ext cx="6803136" cy="4265676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7" name="Image 0" descr="zbzpl001_04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463040"/>
            <a:ext cx="6766560" cy="422910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457200" y="5765292"/>
            <a:ext cx="6766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④ 9. 현금흐름표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8005572" y="1444752"/>
            <a:ext cx="3218688" cy="2025396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10" name="Image 1" descr="zbzpl001_05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3860" y="1463040"/>
            <a:ext cx="3182112" cy="198882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7498080" y="3506724"/>
            <a:ext cx="42336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⑤ 7. 자금계획</a:t>
            </a:r>
            <a:endParaRPr lang="en-US" sz="1000" dirty="0"/>
          </a:p>
        </p:txBody>
      </p:sp>
      <p:sp>
        <p:nvSpPr>
          <p:cNvPr id="12" name="Shape 8"/>
          <p:cNvSpPr/>
          <p:nvPr/>
        </p:nvSpPr>
        <p:spPr>
          <a:xfrm>
            <a:off x="8005572" y="3890772"/>
            <a:ext cx="3218688" cy="2025396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13" name="Image 2" descr="zbzpl001_06.jp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3860" y="3909060"/>
            <a:ext cx="3182112" cy="1988820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7498080" y="5952744"/>
            <a:ext cx="42336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⑥ 검증 점검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481328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481328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기능 2 · 손익 예상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기능 상세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손익 예상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일마감 점검이 곧 손익 예상의 근거가 되고, 담당자 입력과 보고한 숫자는 버전으로 확정해 남습니다.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448056" y="1764792"/>
            <a:ext cx="6693408" cy="4197096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8" name="Image 0" descr="journalanalysis_0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6344" y="1783080"/>
            <a:ext cx="6656832" cy="416052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457200" y="6016752"/>
            <a:ext cx="6675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손익 예상</a:t>
            </a:r>
            <a:endParaRPr lang="en-US" sz="1000" dirty="0"/>
          </a:p>
        </p:txBody>
      </p:sp>
      <p:sp>
        <p:nvSpPr>
          <p:cNvPr id="10" name="Text 7"/>
          <p:cNvSpPr txBox="1"/>
          <p:nvPr/>
        </p:nvSpPr>
        <p:spPr>
          <a:xfrm>
            <a:off x="7452360" y="1828800"/>
            <a:ext cx="4754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400" b="1" dirty="0">
                <a:solidFill>
                  <a:srgbClr val="0064D9"/>
                </a:solidFill>
              </a:rPr>
              <a:t>01</a:t>
            </a:r>
            <a:endParaRPr lang="en-US" sz="1400" dirty="0"/>
          </a:p>
        </p:txBody>
      </p:sp>
      <p:sp>
        <p:nvSpPr>
          <p:cNvPr id="11" name="Text 8"/>
          <p:cNvSpPr txBox="1"/>
          <p:nvPr/>
        </p:nvSpPr>
        <p:spPr>
          <a:xfrm>
            <a:off x="7955280" y="1783080"/>
            <a:ext cx="3776472" cy="10104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흐름 메뉴로 잇는 준비 단계</a:t>
            </a:r>
            <a:endParaRPr lang="en-US" sz="1400" dirty="0"/>
          </a:p>
          <a:p>
            <a:pPr eaLnBrk="0" latinLnBrk="0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일마감 현황 · 분개 · 대사 · 손익센터 · 업무별 · 재고 · 채권 · 결산 · 현금흐름을 손익 예상 준비 ①~⑨ 로 묶고, 왼쪽 흐름 메뉴에서 확인한 단계를 초록 체크 · 진행 막대로 보여 줍니다.</a:t>
            </a:r>
            <a:endParaRPr lang="en-US" sz="1400" dirty="0"/>
          </a:p>
        </p:txBody>
      </p:sp>
      <p:sp>
        <p:nvSpPr>
          <p:cNvPr id="12" name="Text 9"/>
          <p:cNvSpPr txBox="1"/>
          <p:nvPr/>
        </p:nvSpPr>
        <p:spPr>
          <a:xfrm>
            <a:off x="7452360" y="2948940"/>
            <a:ext cx="4754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400" b="1" dirty="0">
                <a:solidFill>
                  <a:srgbClr val="0064D9"/>
                </a:solidFill>
              </a:rPr>
              <a:t>02</a:t>
            </a:r>
            <a:endParaRPr lang="en-US" sz="1400" dirty="0"/>
          </a:p>
        </p:txBody>
      </p:sp>
      <p:sp>
        <p:nvSpPr>
          <p:cNvPr id="13" name="Text 10"/>
          <p:cNvSpPr txBox="1"/>
          <p:nvPr/>
        </p:nvSpPr>
        <p:spPr>
          <a:xfrm>
            <a:off x="7955280" y="2903220"/>
            <a:ext cx="3776472" cy="10104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결산 조정 자동 반영</a:t>
            </a:r>
            <a:endParaRPr lang="en-US" sz="1400" dirty="0"/>
          </a:p>
          <a:p>
            <a:pPr eaLnBrk="0" latinLnBrk="0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미처리 판매오더 · 생산오더 원가차이 · 소비기한 임박 재고 · 연체 채권의 손익 영향을 근거와 함께 계산하고, 체크로 넣고 뺍니다.</a:t>
            </a:r>
            <a:endParaRPr lang="en-US" sz="1400" dirty="0"/>
          </a:p>
        </p:txBody>
      </p:sp>
      <p:sp>
        <p:nvSpPr>
          <p:cNvPr id="14" name="Text 11"/>
          <p:cNvSpPr txBox="1"/>
          <p:nvPr/>
        </p:nvSpPr>
        <p:spPr>
          <a:xfrm>
            <a:off x="7452360" y="4069080"/>
            <a:ext cx="4754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400" b="1" dirty="0">
                <a:solidFill>
                  <a:srgbClr val="0064D9"/>
                </a:solidFill>
              </a:rPr>
              <a:t>03</a:t>
            </a:r>
            <a:endParaRPr lang="en-US" sz="1400" dirty="0"/>
          </a:p>
        </p:txBody>
      </p:sp>
      <p:sp>
        <p:nvSpPr>
          <p:cNvPr id="15" name="Text 12"/>
          <p:cNvSpPr txBox="1"/>
          <p:nvPr/>
        </p:nvSpPr>
        <p:spPr>
          <a:xfrm>
            <a:off x="7955280" y="4023360"/>
            <a:ext cx="3776472" cy="10104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거래처 · 월별 상세 입력</a:t>
            </a:r>
            <a:endParaRPr lang="en-US" sz="1400" dirty="0"/>
          </a:p>
          <a:p>
            <a:pPr eaLnBrk="0" latinLnBrk="0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남은 기간 매출을 거래처 실적 비중과 수익 계획 월별 비중으로 나눈 계산값을 보여 주고, 거래처 합계 또는 거래처 × 월 금액, 원가율, 메모를 넣어 서버에 저장합니다.</a:t>
            </a:r>
            <a:endParaRPr lang="en-US" sz="1400" dirty="0"/>
          </a:p>
        </p:txBody>
      </p:sp>
      <p:sp>
        <p:nvSpPr>
          <p:cNvPr id="16" name="Text 13"/>
          <p:cNvSpPr txBox="1"/>
          <p:nvPr/>
        </p:nvSpPr>
        <p:spPr>
          <a:xfrm>
            <a:off x="7452360" y="5189220"/>
            <a:ext cx="4754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400" b="1" dirty="0">
                <a:solidFill>
                  <a:srgbClr val="0064D9"/>
                </a:solidFill>
              </a:rPr>
              <a:t>04</a:t>
            </a:r>
            <a:endParaRPr lang="en-US" sz="1400" dirty="0"/>
          </a:p>
        </p:txBody>
      </p:sp>
      <p:sp>
        <p:nvSpPr>
          <p:cNvPr id="17" name="Text 14"/>
          <p:cNvSpPr txBox="1"/>
          <p:nvPr/>
        </p:nvSpPr>
        <p:spPr>
          <a:xfrm>
            <a:off x="7955280" y="5143500"/>
            <a:ext cx="3776472" cy="10104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월별 원가율 · 판관비</a:t>
            </a:r>
            <a:endParaRPr lang="en-US" sz="1400" dirty="0"/>
          </a:p>
          <a:p>
            <a:pPr eaLnBrk="0" latinLnBrk="0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남은 달마다 원가율과 판관비를 넣으면 그 달 매출원가 · 영업이익이 바로 다시 계산됩니다.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481328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481328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기능 2 · 손익 예상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기능 상세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손익 예상 — 도입 전 · 도입 후</a:t>
            </a:r>
            <a:endParaRPr lang="en-US" sz="2600" dirty="0"/>
          </a:p>
        </p:txBody>
      </p:sp>
      <p:graphicFrame>
        <p:nvGraphicFramePr>
          <p:cNvPr id="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63040"/>
          <a:ext cx="7726680" cy="914400"/>
        </p:xfrm>
        <a:graphic>
          <a:graphicData uri="http://schemas.openxmlformats.org/drawingml/2006/table">
            <a:tbl>
              <a:tblPr/>
              <a:tblGrid>
                <a:gridCol w="1699870"/>
                <a:gridCol w="2781605"/>
                <a:gridCol w="3245206"/>
              </a:tblGrid>
              <a:tr h="411480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포인트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도입 전 — 사람이 직접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도입 후 — AI에게 지시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EFFF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흐름 메뉴로 잇는 준비 단계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accent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여러 점검 화면을 따로 보고 숫자를 엑셀로 모읍니다.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0064D9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“이번 주 손익 예상 업데이트” → </a:t>
                      </a:r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AI가 준비 단계를 순서대로 돌립니다.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8FF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결산 조정 자동 반영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accent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미처리 항목을 담당자에게 물어 손으로 보정합니다.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AI가 미처리 항목을 찾아 반영하고, 담당자 확인이 필요한 건만 넘깁니다.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8FF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거래처 · 월별 상세 입력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accent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영업 담당자 숫자를 메일로 받아 시트에 옮깁니다.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AI가 영업 입력 현황을 모아 미입력 담당자에게 요청합니다.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8FF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월별 원가율 · 판관비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accent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비용 계획을 별도 파일에서 맞춥니다.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0064D9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“연간 손익 예상 요약” → </a:t>
                      </a:r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AI가 원가율 · 판관비 변동과 함께 보고합니다.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8FF"/>
                    </a:solidFill>
                  </a:tcPr>
                </a:tc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8394192" y="1481023"/>
            <a:ext cx="3355848" cy="4536034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8" name="Image 0" descr="aipanel_13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12480" y="1499311"/>
            <a:ext cx="3319272" cy="4499458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165860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1658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기능 2 · 화면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기능 상세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손익 예상 — 주요 화면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438912" y="1444752"/>
            <a:ext cx="6803136" cy="4265676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7" name="Image 0" descr="journalanalysis_04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463040"/>
            <a:ext cx="6766560" cy="422910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457200" y="5765292"/>
            <a:ext cx="6766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준비 ③ 대사 결과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8005572" y="1444752"/>
            <a:ext cx="3218688" cy="2025396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10" name="Image 1" descr="journalanalysis_05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3860" y="1463040"/>
            <a:ext cx="3182112" cy="198882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7498080" y="3506724"/>
            <a:ext cx="42336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준비 ④ 손익센터</a:t>
            </a:r>
            <a:endParaRPr lang="en-US" sz="1000" dirty="0"/>
          </a:p>
        </p:txBody>
      </p:sp>
      <p:sp>
        <p:nvSpPr>
          <p:cNvPr id="12" name="Shape 8"/>
          <p:cNvSpPr/>
          <p:nvPr/>
        </p:nvSpPr>
        <p:spPr>
          <a:xfrm>
            <a:off x="8005572" y="3890772"/>
            <a:ext cx="3218688" cy="2025396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13" name="Image 2" descr="journalanalysis_06.jp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3860" y="3909060"/>
            <a:ext cx="3182112" cy="1988820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7498080" y="5952744"/>
            <a:ext cx="42336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준비 ⑤ 업무별 현황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481328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481328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기능 3 · 예산 통제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기능 상세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비용예산 통제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예산계정별 통제기간과 연동하여 가용 예산을 실시간으로 계산하고 조정 시 통제하며, 예산 흐름의 정합성을 자동으로 대사하는 솔루션입니다.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448056" y="1764792"/>
            <a:ext cx="6693408" cy="4197096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8" name="Image 0" descr="zbcm001_0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6344" y="1783080"/>
            <a:ext cx="6656832" cy="416052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457200" y="6016752"/>
            <a:ext cx="6675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① 대시보드</a:t>
            </a:r>
            <a:endParaRPr lang="en-US" sz="1000" dirty="0"/>
          </a:p>
        </p:txBody>
      </p:sp>
      <p:sp>
        <p:nvSpPr>
          <p:cNvPr id="10" name="Text 7"/>
          <p:cNvSpPr txBox="1"/>
          <p:nvPr/>
        </p:nvSpPr>
        <p:spPr>
          <a:xfrm>
            <a:off x="7452360" y="1828800"/>
            <a:ext cx="4754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400" b="1" dirty="0">
                <a:solidFill>
                  <a:srgbClr val="0064D9"/>
                </a:solidFill>
              </a:rPr>
              <a:t>01</a:t>
            </a:r>
            <a:endParaRPr lang="en-US" sz="1400" dirty="0"/>
          </a:p>
        </p:txBody>
      </p:sp>
      <p:sp>
        <p:nvSpPr>
          <p:cNvPr id="11" name="Text 8"/>
          <p:cNvSpPr txBox="1"/>
          <p:nvPr/>
        </p:nvSpPr>
        <p:spPr>
          <a:xfrm>
            <a:off x="7955280" y="1783080"/>
            <a:ext cx="3776472" cy="10104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통제기간별 가용 예산 자동 산정</a:t>
            </a:r>
            <a:endParaRPr lang="en-US" sz="1400" dirty="0"/>
          </a:p>
          <a:p>
            <a:pPr eaLnBrk="0" latinLnBrk="0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예산계정별로 설정된 통제기간(월·분기·연) 내에서 기초, 이월, 조정을 반영한 최종 예산과 집행액을 기준으로 가용 예산을 정확히 계산합니다.</a:t>
            </a:r>
            <a:endParaRPr lang="en-US" sz="1400" dirty="0"/>
          </a:p>
        </p:txBody>
      </p:sp>
      <p:sp>
        <p:nvSpPr>
          <p:cNvPr id="12" name="Text 9"/>
          <p:cNvSpPr txBox="1"/>
          <p:nvPr/>
        </p:nvSpPr>
        <p:spPr>
          <a:xfrm>
            <a:off x="7452360" y="2948940"/>
            <a:ext cx="4754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400" b="1" dirty="0">
                <a:solidFill>
                  <a:srgbClr val="0064D9"/>
                </a:solidFill>
              </a:rPr>
              <a:t>02</a:t>
            </a:r>
            <a:endParaRPr lang="en-US" sz="1400" dirty="0"/>
          </a:p>
        </p:txBody>
      </p:sp>
      <p:sp>
        <p:nvSpPr>
          <p:cNvPr id="13" name="Text 10"/>
          <p:cNvSpPr txBox="1"/>
          <p:nvPr/>
        </p:nvSpPr>
        <p:spPr>
          <a:xfrm>
            <a:off x="7955280" y="2903220"/>
            <a:ext cx="3776472" cy="10104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조정 단계에서의 실시간 예산 통제</a:t>
            </a:r>
            <a:endParaRPr lang="en-US" sz="1400" dirty="0"/>
          </a:p>
          <a:p>
            <a:pPr eaLnBrk="0" latinLnBrk="0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추경 감액, 부서대체, 계정대체 시 조정으로 인해 보내는 코스트센터의 통제기간 잔여가 부족해지면, 저장 단계에서 거래를 거절하여 예산 초과를 미연에 방지합니다.</a:t>
            </a:r>
            <a:endParaRPr lang="en-US" sz="1400" dirty="0"/>
          </a:p>
        </p:txBody>
      </p:sp>
      <p:sp>
        <p:nvSpPr>
          <p:cNvPr id="14" name="Text 11"/>
          <p:cNvSpPr txBox="1"/>
          <p:nvPr/>
        </p:nvSpPr>
        <p:spPr>
          <a:xfrm>
            <a:off x="7452360" y="4069080"/>
            <a:ext cx="4754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400" b="1" dirty="0">
                <a:solidFill>
                  <a:srgbClr val="0064D9"/>
                </a:solidFill>
              </a:rPr>
              <a:t>03</a:t>
            </a:r>
            <a:endParaRPr lang="en-US" sz="1400" dirty="0"/>
          </a:p>
        </p:txBody>
      </p:sp>
      <p:sp>
        <p:nvSpPr>
          <p:cNvPr id="15" name="Text 12"/>
          <p:cNvSpPr txBox="1"/>
          <p:nvPr/>
        </p:nvSpPr>
        <p:spPr>
          <a:xfrm>
            <a:off x="7955280" y="4023360"/>
            <a:ext cx="3776472" cy="10104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예산 흐름의 재무적 정합성 검증</a:t>
            </a:r>
            <a:endParaRPr lang="en-US" sz="1400" dirty="0"/>
          </a:p>
          <a:p>
            <a:pPr eaLnBrk="0" latinLnBrk="0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기초예산부터 조정, 집행, 최종잔액에 이르는 복잡한 예산 흐름을 6종의 대사식과 2종의 확인 항목으로 정합성을 검사합니다.</a:t>
            </a:r>
            <a:endParaRPr lang="en-US" sz="1400" dirty="0"/>
          </a:p>
        </p:txBody>
      </p:sp>
      <p:sp>
        <p:nvSpPr>
          <p:cNvPr id="16" name="Text 13"/>
          <p:cNvSpPr txBox="1"/>
          <p:nvPr/>
        </p:nvSpPr>
        <p:spPr>
          <a:xfrm>
            <a:off x="7452360" y="5189220"/>
            <a:ext cx="4754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400" b="1" dirty="0">
                <a:solidFill>
                  <a:srgbClr val="0064D9"/>
                </a:solidFill>
              </a:rPr>
              <a:t>04</a:t>
            </a:r>
            <a:endParaRPr lang="en-US" sz="1400" dirty="0"/>
          </a:p>
        </p:txBody>
      </p:sp>
      <p:sp>
        <p:nvSpPr>
          <p:cNvPr id="17" name="Text 14"/>
          <p:cNvSpPr txBox="1"/>
          <p:nvPr/>
        </p:nvSpPr>
        <p:spPr>
          <a:xfrm>
            <a:off x="7955280" y="5143500"/>
            <a:ext cx="3776472" cy="10104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원가요소-예산계정 매핑 통제</a:t>
            </a:r>
            <a:endParaRPr lang="en-US" sz="1400" dirty="0"/>
          </a:p>
          <a:p>
            <a:pPr eaLnBrk="0" latinLnBrk="0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원가요소를 예산계정에 1:1로 매핑하여 실적 데이터가 올바른 예산계정에 집계되도록 합니다.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481328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481328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기능 3 · 예산 통제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기능 상세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비용예산 통제 — 도입 전 · 도입 후</a:t>
            </a:r>
            <a:endParaRPr lang="en-US" sz="2600" dirty="0"/>
          </a:p>
        </p:txBody>
      </p:sp>
      <p:graphicFrame>
        <p:nvGraphicFramePr>
          <p:cNvPr id="1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63040"/>
          <a:ext cx="7726680" cy="914400"/>
        </p:xfrm>
        <a:graphic>
          <a:graphicData uri="http://schemas.openxmlformats.org/drawingml/2006/table">
            <a:tbl>
              <a:tblPr/>
              <a:tblGrid>
                <a:gridCol w="1699870"/>
                <a:gridCol w="2781605"/>
                <a:gridCol w="3245206"/>
              </a:tblGrid>
              <a:tr h="411480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포인트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도입 전 — 사람이 직접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도입 후 — AI에게 지시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EFFF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통제기간별 가용 예산 자동 산정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accent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엑셀 등으로 예산을 관리할 때 매번 복잡한 산식을 수동으로 적용하여 가용 예산 확인에 많은 시간이 소요됩니다.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0064D9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“마케팅팀 가용 예산 알려 줘” → </a:t>
                      </a:r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AI가 통제기간별 가용 예산을 바로 답합니다.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8FF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조정 단계에서의 실시간 예산 통제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accent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조정 후 예산 초과를 사후에 발견하거나, 초과된 예산 집행을 뒤늦게 파악하여 불필요한 논의와 수정을 반복합니다.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초과 조정은 앱이 막고, AI가 초과 사유 · 대안 계정을 정리합니다.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8FF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예산 흐름의 재무적 정합성 검증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accent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예산 잔액이 맞는지 검증하기 위해 여러 보고서와 데이터를 일일이 수작업으로 대조하며 시간이 낭비됩니다.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AI가 예산 잔액 검증을 돌려 불일치만 보고합니다.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8FF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원가요소-예산계정 매핑 통제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accent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원가요소 실적이 예상과 다른 예산계정에 집계되거나 누락되어 예산 집행 분석에 혼란이 발생합니다.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AI가 매핑 누락 원가요소를 찾아 담당자에게 알립니다.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8FF"/>
                    </a:solidFill>
                  </a:tcPr>
                </a:tc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8394192" y="1481023"/>
            <a:ext cx="3355848" cy="4536034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8" name="Image 0" descr="aipanel_14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12480" y="1499311"/>
            <a:ext cx="3319272" cy="4499458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165860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1658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기능 3 · 화면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기능 상세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비용예산 통제 — 주요 화면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438912" y="1444752"/>
            <a:ext cx="6803136" cy="4265676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7" name="Image 0" descr="zbcm001_04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463040"/>
            <a:ext cx="6766560" cy="422910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457200" y="5765292"/>
            <a:ext cx="6766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④ 예산계정 관리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8005572" y="1444752"/>
            <a:ext cx="3218688" cy="2025396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10" name="Image 1" descr="zbcm001_05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3860" y="1463040"/>
            <a:ext cx="3182112" cy="198882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7498080" y="3506724"/>
            <a:ext cx="42336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⑤ 기초예산 입력</a:t>
            </a:r>
            <a:endParaRPr lang="en-US" sz="1000" dirty="0"/>
          </a:p>
        </p:txBody>
      </p:sp>
      <p:sp>
        <p:nvSpPr>
          <p:cNvPr id="12" name="Shape 8"/>
          <p:cNvSpPr/>
          <p:nvPr/>
        </p:nvSpPr>
        <p:spPr>
          <a:xfrm>
            <a:off x="8005572" y="3890772"/>
            <a:ext cx="3218688" cy="2025396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13" name="Image 2" descr="zbcm001_06.jp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3860" y="3909060"/>
            <a:ext cx="3182112" cy="1988820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7498080" y="5952744"/>
            <a:ext cx="42336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⑥ 예산조정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165860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1658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기능 4 · 분석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기능 상세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SAP 재무 보고서 작성 및 분석(다차원)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재무원장과 보조원장을 여러 차원으로 나눠 다차원으로 분석합니다.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448056" y="1764792"/>
            <a:ext cx="6693408" cy="4197096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8" name="Image 0" descr="zaiexp003_02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6344" y="1783080"/>
            <a:ext cx="6656832" cy="416052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457200" y="6016752"/>
            <a:ext cx="6675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AI 학습 자료</a:t>
            </a:r>
            <a:endParaRPr lang="en-US" sz="1000" dirty="0"/>
          </a:p>
        </p:txBody>
      </p:sp>
      <p:sp>
        <p:nvSpPr>
          <p:cNvPr id="10" name="Text 7"/>
          <p:cNvSpPr txBox="1"/>
          <p:nvPr/>
        </p:nvSpPr>
        <p:spPr>
          <a:xfrm>
            <a:off x="7452360" y="1828800"/>
            <a:ext cx="4754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400" b="1" dirty="0">
                <a:solidFill>
                  <a:srgbClr val="0064D9"/>
                </a:solidFill>
              </a:rPr>
              <a:t>01</a:t>
            </a:r>
            <a:endParaRPr lang="en-US" sz="1400" dirty="0"/>
          </a:p>
        </p:txBody>
      </p:sp>
      <p:sp>
        <p:nvSpPr>
          <p:cNvPr id="11" name="Text 8"/>
          <p:cNvSpPr txBox="1"/>
          <p:nvPr/>
        </p:nvSpPr>
        <p:spPr>
          <a:xfrm>
            <a:off x="7955280" y="1783080"/>
            <a:ext cx="3776472" cy="10104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원장 가져오기 · 검증</a:t>
            </a:r>
            <a:endParaRPr lang="en-US" sz="1400" dirty="0"/>
          </a:p>
          <a:p>
            <a:pPr eaLnBrk="0" latinLnBrk="0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S/4HANA 원장을 가져와 차변 = 대변, 자산 = 부채 · 자본(차이 0)일 때만 분석합니다.</a:t>
            </a:r>
            <a:endParaRPr lang="en-US" sz="1400" dirty="0"/>
          </a:p>
        </p:txBody>
      </p:sp>
      <p:sp>
        <p:nvSpPr>
          <p:cNvPr id="12" name="Text 9"/>
          <p:cNvSpPr txBox="1"/>
          <p:nvPr/>
        </p:nvSpPr>
        <p:spPr>
          <a:xfrm>
            <a:off x="7452360" y="2948940"/>
            <a:ext cx="4754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400" b="1" dirty="0">
                <a:solidFill>
                  <a:srgbClr val="0064D9"/>
                </a:solidFill>
              </a:rPr>
              <a:t>02</a:t>
            </a:r>
            <a:endParaRPr lang="en-US" sz="1400" dirty="0"/>
          </a:p>
        </p:txBody>
      </p:sp>
      <p:sp>
        <p:nvSpPr>
          <p:cNvPr id="13" name="Text 10"/>
          <p:cNvSpPr txBox="1"/>
          <p:nvPr/>
        </p:nvSpPr>
        <p:spPr>
          <a:xfrm>
            <a:off x="7955280" y="2903220"/>
            <a:ext cx="3776472" cy="10104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다차원 분석</a:t>
            </a:r>
            <a:endParaRPr lang="en-US" sz="1400" dirty="0"/>
          </a:p>
          <a:p>
            <a:pPr eaLnBrk="0" latinLnBrk="0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레이아웃을 골라 손익계정 분석 등 기간 · 관점을 바꿔 조회합니다.</a:t>
            </a:r>
            <a:endParaRPr lang="en-US" sz="1400" dirty="0"/>
          </a:p>
        </p:txBody>
      </p:sp>
      <p:sp>
        <p:nvSpPr>
          <p:cNvPr id="14" name="Text 11"/>
          <p:cNvSpPr txBox="1"/>
          <p:nvPr/>
        </p:nvSpPr>
        <p:spPr>
          <a:xfrm>
            <a:off x="7452360" y="4069080"/>
            <a:ext cx="4754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400" b="1" dirty="0">
                <a:solidFill>
                  <a:srgbClr val="0064D9"/>
                </a:solidFill>
              </a:rPr>
              <a:t>03</a:t>
            </a:r>
            <a:endParaRPr lang="en-US" sz="1400" dirty="0"/>
          </a:p>
        </p:txBody>
      </p:sp>
      <p:sp>
        <p:nvSpPr>
          <p:cNvPr id="15" name="Text 12"/>
          <p:cNvSpPr txBox="1"/>
          <p:nvPr/>
        </p:nvSpPr>
        <p:spPr>
          <a:xfrm>
            <a:off x="7955280" y="4023360"/>
            <a:ext cx="3776472" cy="10104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보고서 묶음</a:t>
            </a:r>
            <a:endParaRPr lang="en-US" sz="1400" dirty="0"/>
          </a:p>
          <a:p>
            <a:pPr eaLnBrk="0" latinLnBrk="0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요약 · 재무상태표 · 손익계산서 · 현금흐름표를 PPT · 엑셀 묶음으로 내려받습니다.</a:t>
            </a:r>
            <a:endParaRPr lang="en-US" sz="1400" dirty="0"/>
          </a:p>
        </p:txBody>
      </p:sp>
      <p:sp>
        <p:nvSpPr>
          <p:cNvPr id="16" name="Text 13"/>
          <p:cNvSpPr txBox="1"/>
          <p:nvPr/>
        </p:nvSpPr>
        <p:spPr>
          <a:xfrm>
            <a:off x="7452360" y="5189220"/>
            <a:ext cx="4754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400" b="1" dirty="0">
                <a:solidFill>
                  <a:srgbClr val="0064D9"/>
                </a:solidFill>
              </a:rPr>
              <a:t>04</a:t>
            </a:r>
            <a:endParaRPr lang="en-US" sz="1400" dirty="0"/>
          </a:p>
        </p:txBody>
      </p:sp>
      <p:sp>
        <p:nvSpPr>
          <p:cNvPr id="17" name="Text 14"/>
          <p:cNvSpPr txBox="1"/>
          <p:nvPr/>
        </p:nvSpPr>
        <p:spPr>
          <a:xfrm>
            <a:off x="7955280" y="5143500"/>
            <a:ext cx="3776472" cy="10104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AI 자동 보고</a:t>
            </a:r>
            <a:endParaRPr lang="en-US" sz="1400" dirty="0"/>
          </a:p>
          <a:p>
            <a:pPr eaLnBrk="0" latinLnBrk="0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지시 한 줄로 조회부터 메일 발송까지 처리하고.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165860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1658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기능 4 · 분석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기능 상세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SAP 재무 보고서 작성 및 분석(다차원) — 도입 전 · 도입 후</a:t>
            </a:r>
            <a:endParaRPr lang="en-US" sz="2600" dirty="0"/>
          </a:p>
        </p:txBody>
      </p:sp>
      <p:graphicFrame>
        <p:nvGraphicFramePr>
          <p:cNvPr id="2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63040"/>
          <a:ext cx="7726680" cy="914400"/>
        </p:xfrm>
        <a:graphic>
          <a:graphicData uri="http://schemas.openxmlformats.org/drawingml/2006/table">
            <a:tbl>
              <a:tblPr/>
              <a:tblGrid>
                <a:gridCol w="1699870"/>
                <a:gridCol w="2781605"/>
                <a:gridCol w="3245206"/>
              </a:tblGrid>
              <a:tr h="411480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포인트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도입 전 — 사람이 직접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도입 후 — AI에게 지시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EFFF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원장 가져오기 · 검증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accent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SAP에서 내려받은 원장을 엑셀로 다시 맞춥니다.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0064D9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“이번 달 재무 보고서 만들어 줘” → </a:t>
                      </a:r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AI가 원장 가져오기 · 대차 검증부터 시작합니다.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8FF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다차원 분석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accent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관점마다 피벗을 새로 만듭니다.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0064D9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“사업부별 손익 차이 분석” → </a:t>
                      </a:r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AI가 관점을 바꿔 분석 결과를 정리합니다.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8FF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보고서 묶음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accent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보고서마다 파일을 따로 만듭니다.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AI가 보고서 묶음를 만들어 첨부합니다.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8FF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AI 자동 보고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accent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매달 같은 순서를 사람이 반복합니다.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지시 한 줄로 메일 발송까지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8FF"/>
                    </a:solidFill>
                  </a:tcPr>
                </a:tc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8394192" y="1481023"/>
            <a:ext cx="3355848" cy="4536034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8" name="Image 0" descr="aipanel_15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12480" y="1499311"/>
            <a:ext cx="3319272" cy="4499458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165860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1658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기능 5 · 분석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기능 상세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SAP 원가 및 수익성 분석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단순 조회 화면을 넘어, SAP 표준 데이터 기반으로 원가 분류, 이익 산식, 다단계 집계 대사 로직을 통합하여 수익성 분석의 신뢰도와 효율성을 높입니다.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448056" y="1764792"/>
            <a:ext cx="6693408" cy="4197096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8" name="Image 0" descr="zpfa001_0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6344" y="1783080"/>
            <a:ext cx="6656832" cy="416052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457200" y="6016752"/>
            <a:ext cx="6675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① 전사 이익율</a:t>
            </a:r>
            <a:endParaRPr lang="en-US" sz="1000" dirty="0"/>
          </a:p>
        </p:txBody>
      </p:sp>
      <p:sp>
        <p:nvSpPr>
          <p:cNvPr id="10" name="Text 7"/>
          <p:cNvSpPr txBox="1"/>
          <p:nvPr/>
        </p:nvSpPr>
        <p:spPr>
          <a:xfrm>
            <a:off x="7452360" y="1828800"/>
            <a:ext cx="4754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400" b="1" dirty="0">
                <a:solidFill>
                  <a:srgbClr val="0064D9"/>
                </a:solidFill>
              </a:rPr>
              <a:t>01</a:t>
            </a:r>
            <a:endParaRPr lang="en-US" sz="1400" dirty="0"/>
          </a:p>
        </p:txBody>
      </p:sp>
      <p:sp>
        <p:nvSpPr>
          <p:cNvPr id="11" name="Text 8"/>
          <p:cNvSpPr txBox="1"/>
          <p:nvPr/>
        </p:nvSpPr>
        <p:spPr>
          <a:xfrm>
            <a:off x="7955280" y="1783080"/>
            <a:ext cx="3776472" cy="10104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일관된 원가 분류 및 이익 산식</a:t>
            </a:r>
            <a:endParaRPr lang="en-US" sz="1400" dirty="0"/>
          </a:p>
          <a:p>
            <a:pPr eaLnBrk="0" latinLnBrk="0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CO-PA와 생산 수불의 원가요소를 변동비·고정비로 통합 분류하고, 공헌이익·영업이익 산식을 전사부터 자재·고객까지 모든 드릴다운 단계에 동일하게 적용합니다.</a:t>
            </a:r>
            <a:endParaRPr lang="en-US" sz="1400" dirty="0"/>
          </a:p>
        </p:txBody>
      </p:sp>
      <p:sp>
        <p:nvSpPr>
          <p:cNvPr id="12" name="Text 9"/>
          <p:cNvSpPr txBox="1"/>
          <p:nvPr/>
        </p:nvSpPr>
        <p:spPr>
          <a:xfrm>
            <a:off x="7452360" y="2948940"/>
            <a:ext cx="4754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400" b="1" dirty="0">
                <a:solidFill>
                  <a:srgbClr val="0064D9"/>
                </a:solidFill>
              </a:rPr>
              <a:t>02</a:t>
            </a:r>
            <a:endParaRPr lang="en-US" sz="1400" dirty="0"/>
          </a:p>
        </p:txBody>
      </p:sp>
      <p:sp>
        <p:nvSpPr>
          <p:cNvPr id="13" name="Text 10"/>
          <p:cNvSpPr txBox="1"/>
          <p:nvPr/>
        </p:nvSpPr>
        <p:spPr>
          <a:xfrm>
            <a:off x="7955280" y="2903220"/>
            <a:ext cx="3776472" cy="10104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다단계 집계 정합성 대사</a:t>
            </a:r>
            <a:endParaRPr lang="en-US" sz="1400" dirty="0"/>
          </a:p>
          <a:p>
            <a:pPr eaLnBrk="0" latinLnBrk="0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8종의 대사식(R01~R04 포함)을 통해 제품군, 제품계층구조, 자재, 고객 등 하위 세그먼트의 집계 금액이 전사 합계와 일치하는지 점검 건수, 차이 건수, 최대 차이로 확인합니다.</a:t>
            </a:r>
            <a:endParaRPr lang="en-US" sz="1400" dirty="0"/>
          </a:p>
        </p:txBody>
      </p:sp>
      <p:sp>
        <p:nvSpPr>
          <p:cNvPr id="14" name="Text 11"/>
          <p:cNvSpPr txBox="1"/>
          <p:nvPr/>
        </p:nvSpPr>
        <p:spPr>
          <a:xfrm>
            <a:off x="7452360" y="4069080"/>
            <a:ext cx="4754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400" b="1" dirty="0">
                <a:solidFill>
                  <a:srgbClr val="0064D9"/>
                </a:solidFill>
              </a:rPr>
              <a:t>03</a:t>
            </a:r>
            <a:endParaRPr lang="en-US" sz="1400" dirty="0"/>
          </a:p>
        </p:txBody>
      </p:sp>
      <p:sp>
        <p:nvSpPr>
          <p:cNvPr id="15" name="Text 12"/>
          <p:cNvSpPr txBox="1"/>
          <p:nvPr/>
        </p:nvSpPr>
        <p:spPr>
          <a:xfrm>
            <a:off x="7955280" y="4023360"/>
            <a:ext cx="3776472" cy="10104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이익 산출 경로 대사</a:t>
            </a:r>
            <a:endParaRPr lang="en-US" sz="1400" dirty="0"/>
          </a:p>
          <a:p>
            <a:pPr eaLnBrk="0" latinLnBrk="0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R05 대사식으로 '매출 − 변동비 − 고정비 = 영업이익'과 '매출총이익 − 판매비 − 관리비 = 영업이익' 등 이익 산출 경로 간의 정합성을 검증합니다.</a:t>
            </a:r>
            <a:endParaRPr lang="en-US" sz="1400" dirty="0"/>
          </a:p>
        </p:txBody>
      </p:sp>
      <p:sp>
        <p:nvSpPr>
          <p:cNvPr id="16" name="Text 13"/>
          <p:cNvSpPr txBox="1"/>
          <p:nvPr/>
        </p:nvSpPr>
        <p:spPr>
          <a:xfrm>
            <a:off x="7452360" y="5189220"/>
            <a:ext cx="4754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400" b="1" dirty="0">
                <a:solidFill>
                  <a:srgbClr val="0064D9"/>
                </a:solidFill>
              </a:rPr>
              <a:t>04</a:t>
            </a:r>
            <a:endParaRPr lang="en-US" sz="1400" dirty="0"/>
          </a:p>
        </p:txBody>
      </p:sp>
      <p:sp>
        <p:nvSpPr>
          <p:cNvPr id="17" name="Text 14"/>
          <p:cNvSpPr txBox="1"/>
          <p:nvPr/>
        </p:nvSpPr>
        <p:spPr>
          <a:xfrm>
            <a:off x="7955280" y="5143500"/>
            <a:ext cx="3776472" cy="10104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단위당 원가·이익 분석 및 추이</a:t>
            </a:r>
            <a:endParaRPr lang="en-US" sz="1400" dirty="0"/>
          </a:p>
          <a:p>
            <a:pPr eaLnBrk="0" latinLnBrk="0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판매수량 및 생산수량 기반으로 단위당 이익, 단위당 원가 추이를 모든 드릴다운 단계에서 통합 제공하여 수익성 변화 원인을 구체적으로 파악합니다.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165860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1658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기능 5 · 분석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기능 상세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SAP 원가 및 수익성 분석 — 도입 전 · 도입 후</a:t>
            </a:r>
            <a:endParaRPr lang="en-US" sz="2600" dirty="0"/>
          </a:p>
        </p:txBody>
      </p:sp>
      <p:graphicFrame>
        <p:nvGraphicFramePr>
          <p:cNvPr id="2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63040"/>
          <a:ext cx="7726680" cy="914400"/>
        </p:xfrm>
        <a:graphic>
          <a:graphicData uri="http://schemas.openxmlformats.org/drawingml/2006/table">
            <a:tbl>
              <a:tblPr/>
              <a:tblGrid>
                <a:gridCol w="1699870"/>
                <a:gridCol w="2781605"/>
                <a:gridCol w="3245206"/>
              </a:tblGrid>
              <a:tr h="411480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포인트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도입 전 — 사람이 직접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도입 후 — AI에게 지시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EFFF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일관된 원가 분류 및 이익 산식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accent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각 데이터 소스별 다른 분류 기준과 이익 산식으로 데이터 정합성 검증에 많은 시간이 소요됩니다.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0064D9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“수익성 보고서 작성 — 전사 이익율 조회” → </a:t>
                      </a:r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AI가 같은 산식으로 매번 계산합니다.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8FF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다단계 집계 정합성 대사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accent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엑셀로 각 세그먼트의 합계를 수기로 검증하며 데이터 불일치 여부를 찾아야 합니다.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AI가 대차 검증(차이 0)을 확인한 뒤에만 보고서를 만듭니다.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8FF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이익 산출 경로 대사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accent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이익 산출 과정의 수기 계산 오류나 데이터 불일치 여부를 파악하기 어렵습니다.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AI가 이익 산출 경로 대사 결과를 보고서에 함께 붙입니다.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8FF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단위당 원가·이익 분석 및 추이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accent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단위당 데이터를 수동으로 계산하고 시계열 추이를 직접 작성해야 합니다.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AI가 보고서 묶음를 만들어 메일로 보냅니다.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8FF"/>
                    </a:solidFill>
                  </a:tcPr>
                </a:tc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8394192" y="1481023"/>
            <a:ext cx="3355848" cy="4536034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8" name="Image 0" descr="aipanel_16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12480" y="1499311"/>
            <a:ext cx="3319272" cy="4499458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165860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1658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기능 5 · 화면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기능 상세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SAP 원가 및 수익성 분석 — 주요 화면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438912" y="1444752"/>
            <a:ext cx="6803136" cy="4265676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7" name="Image 0" descr="zpfa001_04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463040"/>
            <a:ext cx="6766560" cy="422910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457200" y="5765292"/>
            <a:ext cx="6766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④ 제품 이익율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8005572" y="1444752"/>
            <a:ext cx="3218688" cy="2025396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10" name="Image 1" descr="zpfa001_05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3860" y="1463040"/>
            <a:ext cx="3182112" cy="198882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7498080" y="3506724"/>
            <a:ext cx="42336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⑤ 자재 순위</a:t>
            </a:r>
            <a:endParaRPr lang="en-US" sz="1000" dirty="0"/>
          </a:p>
        </p:txBody>
      </p:sp>
      <p:sp>
        <p:nvSpPr>
          <p:cNvPr id="12" name="Shape 8"/>
          <p:cNvSpPr/>
          <p:nvPr/>
        </p:nvSpPr>
        <p:spPr>
          <a:xfrm>
            <a:off x="8005572" y="3890772"/>
            <a:ext cx="3218688" cy="2025396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13" name="Image 2" descr="zpfa001_06.jp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3860" y="3909060"/>
            <a:ext cx="3182112" cy="1988820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7498080" y="5952744"/>
            <a:ext cx="42336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⑥ 고객 순위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24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82880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6000" b="1" dirty="0">
                <a:solidFill>
                  <a:srgbClr val="0070F2"/>
                </a:solidFill>
              </a:rPr>
              <a:t>04</a:t>
            </a:r>
            <a:endParaRPr lang="en-US" sz="6000" dirty="0"/>
          </a:p>
        </p:txBody>
      </p:sp>
      <p:sp>
        <p:nvSpPr>
          <p:cNvPr id="3" name="Shape 1"/>
          <p:cNvSpPr/>
          <p:nvPr/>
        </p:nvSpPr>
        <p:spPr>
          <a:xfrm>
            <a:off x="731520" y="2926080"/>
            <a:ext cx="5120640" cy="0"/>
          </a:xfrm>
          <a:prstGeom prst="line">
            <a:avLst/>
          </a:prstGeom>
          <a:noFill/>
          <a:ln w="15875">
            <a:solidFill>
              <a:srgbClr val="1D2D3E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31520" y="3063240"/>
            <a:ext cx="5303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3200" b="1" dirty="0">
                <a:solidFill>
                  <a:srgbClr val="1D2D3E"/>
                </a:solidFill>
              </a:rPr>
              <a:t>AI 업무 처리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3931920"/>
            <a:ext cx="5120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500" dirty="0">
                <a:solidFill>
                  <a:srgbClr val="556B82"/>
                </a:solidFill>
              </a:rPr>
              <a:t>재무 · 수익성 보고서를 AI에게 맡겼습니다.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675120" y="1499616"/>
            <a:ext cx="5056632" cy="3858768"/>
          </a:xfrm>
          <a:prstGeom prst="roundRect">
            <a:avLst>
              <a:gd name="adj" fmla="val 3791"/>
            </a:avLst>
          </a:prstGeom>
          <a:solidFill>
            <a:srgbClr val="FFFFFF"/>
          </a:solidFill>
          <a:ln w="9525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38100" dir="5400000">
              <a:srgbClr val="8796A5">
                <a:alpha val="18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6949440" y="1728216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01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제안 배경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6949440" y="2295144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02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솔루션 개요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6949440" y="2862072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03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기능 상세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812280" y="3465576"/>
            <a:ext cx="4782312" cy="493776"/>
          </a:xfrm>
          <a:prstGeom prst="roundRect">
            <a:avLst>
              <a:gd name="adj" fmla="val 18519"/>
            </a:avLst>
          </a:prstGeom>
          <a:solidFill>
            <a:srgbClr val="D1EFFF"/>
          </a:solidFill>
          <a:ln w="9525">
            <a:solidFill>
              <a:srgbClr val="D1EFFF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6949440" y="3429000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0064D9"/>
                </a:solidFill>
              </a:rPr>
              <a:t>04   </a:t>
            </a:r>
            <a:pPr eaLnBrk="0" latinLnBrk="0" indent="0" marL="0">
              <a:buNone/>
            </a:pPr>
            <a:r>
              <a:rPr lang="en-US" sz="1300" b="1" dirty="0">
                <a:solidFill>
                  <a:srgbClr val="1D2D3E"/>
                </a:solidFill>
              </a:rPr>
              <a:t>AI 업무 처리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6949440" y="3995928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05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도입 방안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6949440" y="4562856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06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의사결정</a:t>
            </a:r>
            <a:endParaRPr lang="en-US" sz="13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412748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412748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AI 업무 처리 원리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AI 업무 처리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AI는 앱을 배우고, 검증받고, 신뢰를 얻은 뒤 일합니다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런치패드에 앱을 등록하면 AI가 앱을 학습하고, 반복 실행으로 검증된 업무만 맡습니다.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457200" y="1828800"/>
            <a:ext cx="2647188" cy="2103120"/>
          </a:xfrm>
          <a:prstGeom prst="roundRect">
            <a:avLst>
              <a:gd name="adj" fmla="val 6087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40080" y="1965960"/>
            <a:ext cx="22814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b="1" dirty="0">
                <a:solidFill>
                  <a:schemeClr val="accent2"/>
                </a:solidFill>
              </a:rPr>
              <a:t>1. 학습</a:t>
            </a:r>
            <a:endParaRPr lang="en-US" sz="1100" dirty="0"/>
          </a:p>
        </p:txBody>
      </p:sp>
      <p:sp>
        <p:nvSpPr>
          <p:cNvPr id="9" name="Text 7"/>
          <p:cNvSpPr txBox="1"/>
          <p:nvPr/>
        </p:nvSpPr>
        <p:spPr>
          <a:xfrm>
            <a:off x="640080" y="2240280"/>
            <a:ext cx="22814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앱을 열어 읽기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640080" y="2743200"/>
            <a:ext cx="228142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AI가 보이지 않는 창에서 앱 화면 · 단추 · 데이터 구조를 읽습니다. 저장 · 전기는 누르지 않습니다.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3113532" y="2770632"/>
            <a:ext cx="210312" cy="219456"/>
          </a:xfrm>
          <a:prstGeom prst="rightArrow">
            <a:avLst/>
          </a:prstGeom>
          <a:solidFill>
            <a:srgbClr val="0070F2"/>
          </a:solidFill>
          <a:ln w="12700">
            <a:solidFill>
              <a:srgbClr val="0070F2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332988" y="1828800"/>
            <a:ext cx="2647188" cy="2103120"/>
          </a:xfrm>
          <a:prstGeom prst="roundRect">
            <a:avLst>
              <a:gd name="adj" fmla="val 6087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3515868" y="1965960"/>
            <a:ext cx="22814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b="1" dirty="0">
                <a:solidFill>
                  <a:schemeClr val="accent2"/>
                </a:solidFill>
              </a:rPr>
              <a:t>2. 가르치기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3515868" y="2240280"/>
            <a:ext cx="22814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엑셀 절차서 한 장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3515868" y="2743200"/>
            <a:ext cx="228142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담당자가 절차를 한 번 시연하면 AI가 그 순서를 "배운 절차"로 저장합니다.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5989320" y="2770632"/>
            <a:ext cx="210312" cy="219456"/>
          </a:xfrm>
          <a:prstGeom prst="rightArrow">
            <a:avLst/>
          </a:prstGeom>
          <a:solidFill>
            <a:srgbClr val="0070F2"/>
          </a:solidFill>
          <a:ln w="12700">
            <a:solidFill>
              <a:srgbClr val="0070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208776" y="1828800"/>
            <a:ext cx="2647188" cy="2103120"/>
          </a:xfrm>
          <a:prstGeom prst="roundRect">
            <a:avLst>
              <a:gd name="adj" fmla="val 6087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391656" y="1965960"/>
            <a:ext cx="22814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b="1" dirty="0">
                <a:solidFill>
                  <a:schemeClr val="accent2"/>
                </a:solidFill>
              </a:rPr>
              <a:t>3. 검증</a:t>
            </a:r>
            <a:endParaRPr lang="en-US" sz="1100" dirty="0"/>
          </a:p>
        </p:txBody>
      </p:sp>
      <p:sp>
        <p:nvSpPr>
          <p:cNvPr id="19" name="Text 17"/>
          <p:cNvSpPr txBox="1"/>
          <p:nvPr/>
        </p:nvSpPr>
        <p:spPr>
          <a:xfrm>
            <a:off x="6391656" y="2240280"/>
            <a:ext cx="22814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10회 반복 실행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6391656" y="2743200"/>
            <a:ext cx="228142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만들고 되돌리기를 10번 반복합니다. 성공은 앱의 완료 메시지로 판정합니다.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8865108" y="2770632"/>
            <a:ext cx="210312" cy="219456"/>
          </a:xfrm>
          <a:prstGeom prst="rightArrow">
            <a:avLst/>
          </a:prstGeom>
          <a:solidFill>
            <a:srgbClr val="0070F2"/>
          </a:solidFill>
          <a:ln w="12700">
            <a:solidFill>
              <a:srgbClr val="0070F2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9084564" y="1828800"/>
            <a:ext cx="2647188" cy="2103120"/>
          </a:xfrm>
          <a:prstGeom prst="roundRect">
            <a:avLst>
              <a:gd name="adj" fmla="val 6087"/>
            </a:avLst>
          </a:prstGeom>
          <a:solidFill>
            <a:srgbClr val="D1EFFF"/>
          </a:solidFill>
          <a:ln w="9525">
            <a:solidFill>
              <a:srgbClr val="D1EFFF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9267444" y="1965960"/>
            <a:ext cx="22814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b="1" dirty="0">
                <a:solidFill>
                  <a:srgbClr val="556B82"/>
                </a:solidFill>
              </a:rPr>
              <a:t>4. 맡기기</a:t>
            </a:r>
            <a:endParaRPr lang="en-US" sz="1100" dirty="0"/>
          </a:p>
        </p:txBody>
      </p:sp>
      <p:sp>
        <p:nvSpPr>
          <p:cNvPr id="24" name="Text 22"/>
          <p:cNvSpPr txBox="1"/>
          <p:nvPr/>
        </p:nvSpPr>
        <p:spPr>
          <a:xfrm>
            <a:off x="9267444" y="2240280"/>
            <a:ext cx="22814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rgbClr val="1D2D3E"/>
                </a:solidFill>
              </a:rPr>
              <a:t>성공률 90% 이상</a:t>
            </a:r>
            <a:endParaRPr lang="en-US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9267444" y="2743200"/>
            <a:ext cx="228142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150" dirty="0">
                <a:solidFill>
                  <a:srgbClr val="556B82"/>
                </a:solidFill>
              </a:rPr>
              <a:t>최근 성공률 90% 이상인 앱만 "AI가 처리" 칸으로 옮겨 갑니다.</a:t>
            </a:r>
            <a:endParaRPr lang="en-US" sz="1150" dirty="0"/>
          </a:p>
        </p:txBody>
      </p:sp>
      <p:sp>
        <p:nvSpPr>
          <p:cNvPr id="26" name="Shape 24"/>
          <p:cNvSpPr/>
          <p:nvPr/>
        </p:nvSpPr>
        <p:spPr>
          <a:xfrm>
            <a:off x="3716725" y="4187952"/>
            <a:ext cx="4755502" cy="1819656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27" name="Image 0" descr="zaitrust001_0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35013" y="4206240"/>
            <a:ext cx="4718926" cy="1783080"/>
          </a:xfrm>
          <a:prstGeom prst="rect">
            <a:avLst/>
          </a:prstGeom>
        </p:spPr>
      </p:pic>
      <p:sp>
        <p:nvSpPr>
          <p:cNvPr id="28" name="Text 25"/>
          <p:cNvSpPr txBox="1"/>
          <p:nvPr/>
        </p:nvSpPr>
        <p:spPr>
          <a:xfrm>
            <a:off x="457200" y="6035040"/>
            <a:ext cx="112745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학습 결과가 업무가 되기까지 — 쌓고 · 검증하고 · 신뢰하고 · 맡긴다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26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014984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0149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재무 보고서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AI 업무 처리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원장 가져오기에서 보고서 메일까지 AI가 처리했습니다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S/4HANA 원장 → 대차 검증 → 손익계정 분석 → 보고서 묶음 → 메일.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438912" y="1764792"/>
            <a:ext cx="5536692" cy="3474149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8" name="Image 0" descr="zaiexp003_02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783080"/>
            <a:ext cx="5500116" cy="3437573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457200" y="5293805"/>
            <a:ext cx="55001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AI 학습 자료 — 배운 절차 2개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6213348" y="1764792"/>
            <a:ext cx="5536692" cy="2741946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11" name="Image 1" descr="zaiexp003_04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1636" y="1783080"/>
            <a:ext cx="5500116" cy="270537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6231636" y="4561602"/>
            <a:ext cx="55001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받은편지함 — 첨부 보고서 묶음 확인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27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138428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138428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수익성 보고서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AI 업무 처리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전사 이익율 조회부터 보고서 묶음 메일까지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지시 한 줄로 전 과정을 실행했고.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438912" y="1764792"/>
            <a:ext cx="5536692" cy="3474149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8" name="Image 0" descr="zaiexp004_02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783080"/>
            <a:ext cx="5500116" cy="3437573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457200" y="5293805"/>
            <a:ext cx="55001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AI 패널 — 남은 실행 단계와 수익성 요약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6213348" y="1764792"/>
            <a:ext cx="5536692" cy="2741946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11" name="Image 1" descr="zaiexp004_04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1636" y="1783080"/>
            <a:ext cx="5500116" cy="270537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6231636" y="4561602"/>
            <a:ext cx="55001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압축 파일 안의 보고서 — 요약 PPT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28</a:t>
            </a:fld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097280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0972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AI 업무 범위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AI 업무 처리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AI에게 맡기는 일과 사람이 하는 일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반복되는 조회 · 입력 · 보고는 AI가, 승인과 판단은 사람이 합니다.</a:t>
            </a:r>
            <a:endParaRPr lang="en-US" sz="1350" dirty="0"/>
          </a:p>
        </p:txBody>
      </p:sp>
      <p:graphicFrame>
        <p:nvGraphicFramePr>
          <p:cNvPr id="3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783080"/>
          <a:ext cx="11274552" cy="914400"/>
        </p:xfrm>
        <a:graphic>
          <a:graphicData uri="http://schemas.openxmlformats.org/drawingml/2006/table">
            <a:tbl>
              <a:tblPr/>
              <a:tblGrid>
                <a:gridCol w="2029419"/>
                <a:gridCol w="5299039"/>
                <a:gridCol w="3946093"/>
              </a:tblGrid>
              <a:tr h="38404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업무 영역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AI가 하는 일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사람이 하는 일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경비 전표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증빙 조회 → 계정 · 적요 입력 → 전표 생성 → 상신 직전까지 처리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결재상신 승인 · 예외 판단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수금 · 지급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반제 대상 매핑 · 반제 전기, CMS 지급파일 생성 · 결과 수신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송금 송신 승인(직무 분리)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결산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결산 진행 점검 · 충당금 계산 · 결산 전기 · 대사 결과 보고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결산 확정 · 조정 판단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재무 · 수익성 보고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원장 가져오기 → 대차 검증 → 분석 → 보고서 묶음 → 메일 발송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숫자 해석 · 경영 판단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세무 · 연결 · 공시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신고자료 집계 · 대사, TB 수집 · 사전 검사, IFRS 18 비교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신고 · 공시 확정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29</a:t>
            </a:fld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82880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6000" b="1" dirty="0">
                <a:solidFill>
                  <a:srgbClr val="0070F2"/>
                </a:solidFill>
              </a:rPr>
              <a:t>05</a:t>
            </a:r>
            <a:endParaRPr lang="en-US" sz="6000" dirty="0"/>
          </a:p>
        </p:txBody>
      </p:sp>
      <p:sp>
        <p:nvSpPr>
          <p:cNvPr id="3" name="Shape 1"/>
          <p:cNvSpPr/>
          <p:nvPr/>
        </p:nvSpPr>
        <p:spPr>
          <a:xfrm>
            <a:off x="731520" y="2926080"/>
            <a:ext cx="5120640" cy="0"/>
          </a:xfrm>
          <a:prstGeom prst="line">
            <a:avLst/>
          </a:prstGeom>
          <a:noFill/>
          <a:ln w="15875">
            <a:solidFill>
              <a:srgbClr val="1D2D3E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31520" y="3063240"/>
            <a:ext cx="5303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3200" b="1" dirty="0">
                <a:solidFill>
                  <a:srgbClr val="1D2D3E"/>
                </a:solidFill>
              </a:rPr>
              <a:t>도입 방안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3931920"/>
            <a:ext cx="5120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500" dirty="0">
                <a:solidFill>
                  <a:srgbClr val="556B82"/>
                </a:solidFill>
              </a:rPr>
              <a:t>연결 구조 · 일정 · 가격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675120" y="1499616"/>
            <a:ext cx="5056632" cy="3858768"/>
          </a:xfrm>
          <a:prstGeom prst="roundRect">
            <a:avLst>
              <a:gd name="adj" fmla="val 3791"/>
            </a:avLst>
          </a:prstGeom>
          <a:solidFill>
            <a:srgbClr val="FFFFFF"/>
          </a:solidFill>
          <a:ln w="9525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38100" dir="5400000">
              <a:srgbClr val="8796A5">
                <a:alpha val="18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6949440" y="1728216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01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제안 배경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6949440" y="2295144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02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솔루션 개요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6949440" y="2862072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03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기능 상세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6949440" y="3429000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04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AI 업무 처리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6812280" y="4032504"/>
            <a:ext cx="4782312" cy="493776"/>
          </a:xfrm>
          <a:prstGeom prst="roundRect">
            <a:avLst>
              <a:gd name="adj" fmla="val 18519"/>
            </a:avLst>
          </a:prstGeom>
          <a:solidFill>
            <a:srgbClr val="D1EFFF"/>
          </a:solidFill>
          <a:ln w="9525">
            <a:solidFill>
              <a:srgbClr val="D1EFFF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949440" y="3995928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0064D9"/>
                </a:solidFill>
              </a:rPr>
              <a:t>05   </a:t>
            </a:r>
            <a:pPr eaLnBrk="0" latinLnBrk="0" indent="0" marL="0">
              <a:buNone/>
            </a:pPr>
            <a:r>
              <a:rPr lang="en-US" sz="1300" b="1" dirty="0">
                <a:solidFill>
                  <a:srgbClr val="1D2D3E"/>
                </a:solidFill>
              </a:rPr>
              <a:t>도입 방안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6949440" y="4562856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06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의사결정</a:t>
            </a:r>
            <a:endParaRPr lang="en-US" sz="13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891540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8915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연결 구조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도입 방안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SAP 표준은 그대로, 확장 앱은 OData로만 연결합니다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확장 앱 플랫폼은 고객사 단독 서버에 설치하는 설치형입니다. SAP 표준 코드를 고치지 않습니다(클린 코어).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457200" y="1828800"/>
            <a:ext cx="3291840" cy="3017520"/>
          </a:xfrm>
          <a:prstGeom prst="roundRect">
            <a:avLst>
              <a:gd name="adj" fmla="val 4242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40080" y="201168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사용자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640080" y="2514600"/>
            <a:ext cx="29260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chemeClr val="tx1"/>
                </a:solidFill>
              </a:rPr>
              <a:t>런치패드에서 앱을 찾아 실행</a:t>
            </a:r>
            <a:endParaRPr lang="en-US" sz="1150" dirty="0"/>
          </a:p>
          <a:p>
            <a:pPr eaLnBrk="0" latinLnBrk="0"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chemeClr val="tx1"/>
                </a:solidFill>
              </a:rPr>
              <a:t>AI 패널에 지시 한 줄</a:t>
            </a:r>
            <a:endParaRPr lang="en-US" sz="1150" dirty="0"/>
          </a:p>
          <a:p>
            <a:pPr eaLnBrk="0" latinLnBrk="0"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chemeClr val="tx1"/>
                </a:solidFill>
              </a:rPr>
              <a:t>결재 · 송금은 사람이 승인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4434840" y="1828800"/>
            <a:ext cx="3291840" cy="3017520"/>
          </a:xfrm>
          <a:prstGeom prst="roundRect">
            <a:avLst>
              <a:gd name="adj" fmla="val 4242"/>
            </a:avLst>
          </a:prstGeom>
          <a:solidFill>
            <a:srgbClr val="D1EFFF"/>
          </a:solidFill>
          <a:ln w="9525">
            <a:solidFill>
              <a:srgbClr val="D1EFFF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617720" y="201168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rgbClr val="1D2D3E"/>
                </a:solidFill>
              </a:rPr>
              <a:t>확장 앱 플랫폼 (고객사 단독 서버)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4617720" y="2514600"/>
            <a:ext cx="29260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556B82"/>
                </a:solidFill>
              </a:rPr>
              <a:t>SAP 확장 앱 · 런치패드</a:t>
            </a:r>
            <a:endParaRPr lang="en-US" sz="1150" dirty="0"/>
          </a:p>
          <a:p>
            <a:pPr eaLnBrk="0" latinLnBrk="0"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556B82"/>
                </a:solidFill>
              </a:rPr>
              <a:t>AI 학습 자료 (배운 절차 · 성공률)</a:t>
            </a:r>
            <a:endParaRPr lang="en-US" sz="1150" dirty="0"/>
          </a:p>
          <a:p>
            <a:pPr eaLnBrk="0" latinLnBrk="0"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556B82"/>
                </a:solidFill>
              </a:rPr>
              <a:t>App DEV → App PRD 배포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8412480" y="1828800"/>
            <a:ext cx="3319272" cy="3017520"/>
          </a:xfrm>
          <a:prstGeom prst="roundRect">
            <a:avLst>
              <a:gd name="adj" fmla="val 4242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595360" y="2011680"/>
            <a:ext cx="295351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SAP S/4HANA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8595360" y="2514600"/>
            <a:ext cx="2953512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chemeClr val="tx1"/>
                </a:solidFill>
              </a:rPr>
              <a:t>퍼블릭 · PCE</a:t>
            </a:r>
            <a:endParaRPr lang="en-US" sz="1150" dirty="0"/>
          </a:p>
          <a:p>
            <a:pPr eaLnBrk="0" latinLnBrk="0"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chemeClr val="tx1"/>
                </a:solidFill>
              </a:rPr>
              <a:t>SAP 표준 기능은 그대로 (클린 코어)</a:t>
            </a:r>
            <a:endParaRPr lang="en-US" sz="1150" dirty="0"/>
          </a:p>
          <a:p>
            <a:pPr eaLnBrk="0" latinLnBrk="0"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chemeClr val="tx1"/>
                </a:solidFill>
              </a:rPr>
              <a:t>원장 · 기준정보의 원천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3749040" y="3063240"/>
            <a:ext cx="658368" cy="411480"/>
          </a:xfrm>
          <a:prstGeom prst="leftRightArrow">
            <a:avLst/>
          </a:prstGeom>
          <a:solidFill>
            <a:srgbClr val="0070F2"/>
          </a:solidFill>
          <a:ln w="12700">
            <a:solidFill>
              <a:srgbClr val="0070F2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3520440" y="3520440"/>
            <a:ext cx="11155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chemeClr val="accent2"/>
                </a:solidFill>
              </a:rPr>
              <a:t>화면 · 지시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7726680" y="3063240"/>
            <a:ext cx="658368" cy="411480"/>
          </a:xfrm>
          <a:prstGeom prst="leftRightArrow">
            <a:avLst/>
          </a:prstGeom>
          <a:solidFill>
            <a:srgbClr val="0070F2"/>
          </a:solidFill>
          <a:ln w="12700">
            <a:solidFill>
              <a:srgbClr val="0070F2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7498080" y="3520440"/>
            <a:ext cx="11155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chemeClr val="accent2"/>
                </a:solidFill>
              </a:rPr>
              <a:t>OData</a:t>
            </a:r>
            <a:endParaRPr lang="en-US" sz="1000" dirty="0"/>
          </a:p>
        </p:txBody>
      </p:sp>
      <p:sp>
        <p:nvSpPr>
          <p:cNvPr id="20" name="Text 18"/>
          <p:cNvSpPr txBox="1"/>
          <p:nvPr/>
        </p:nvSpPr>
        <p:spPr>
          <a:xfrm>
            <a:off x="457200" y="5120640"/>
            <a:ext cx="1127455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AI는 SAP 데이터에 직접 접근하지 않습니다. 앱 화면을 조작하고 결과를 대조할 뿐이며, 숫자는 앱이 SAP 데이터로 계산합니다.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31</a:t>
            </a:fld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891540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8915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도입 방법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도입 방안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4주 파일럿으로 먼저 확인합니다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업무 1개를 골라 가르치고, 10번 반복 검증한 뒤 실제 업무에 적용합니다.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457200" y="1828800"/>
            <a:ext cx="2647188" cy="3291840"/>
          </a:xfrm>
          <a:prstGeom prst="roundRect">
            <a:avLst>
              <a:gd name="adj" fmla="val 4836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40080" y="1965960"/>
            <a:ext cx="22814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b="1" dirty="0">
                <a:solidFill>
                  <a:schemeClr val="accent2"/>
                </a:solidFill>
              </a:rPr>
              <a:t>1주차</a:t>
            </a:r>
            <a:endParaRPr lang="en-US" sz="1100" dirty="0"/>
          </a:p>
        </p:txBody>
      </p:sp>
      <p:sp>
        <p:nvSpPr>
          <p:cNvPr id="9" name="Text 7"/>
          <p:cNvSpPr txBox="1"/>
          <p:nvPr/>
        </p:nvSpPr>
        <p:spPr>
          <a:xfrm>
            <a:off x="640080" y="2240280"/>
            <a:ext cx="22814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설치 · 가르치기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640080" y="2743200"/>
            <a:ext cx="2281428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단독 서버에 플랫폼을 설치하고 OData로 연결합니다. 담당자가 엑셀 절차서로 업무를 한 번 시연합니다.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3113532" y="3364992"/>
            <a:ext cx="210312" cy="219456"/>
          </a:xfrm>
          <a:prstGeom prst="rightArrow">
            <a:avLst/>
          </a:prstGeom>
          <a:solidFill>
            <a:srgbClr val="0070F2"/>
          </a:solidFill>
          <a:ln w="12700">
            <a:solidFill>
              <a:srgbClr val="0070F2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332988" y="1828800"/>
            <a:ext cx="2647188" cy="3291840"/>
          </a:xfrm>
          <a:prstGeom prst="roundRect">
            <a:avLst>
              <a:gd name="adj" fmla="val 4836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3515868" y="1965960"/>
            <a:ext cx="22814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b="1" dirty="0">
                <a:solidFill>
                  <a:schemeClr val="accent2"/>
                </a:solidFill>
              </a:rPr>
              <a:t>2주차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3515868" y="2240280"/>
            <a:ext cx="22814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10회 반복 검증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3515868" y="2743200"/>
            <a:ext cx="2281428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만들고 되돌리기를 10번 반복합니다. 멈춘 회차는 이유를 확인해 절차를 고칩니다.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5989320" y="3364992"/>
            <a:ext cx="210312" cy="219456"/>
          </a:xfrm>
          <a:prstGeom prst="rightArrow">
            <a:avLst/>
          </a:prstGeom>
          <a:solidFill>
            <a:srgbClr val="0070F2"/>
          </a:solidFill>
          <a:ln w="12700">
            <a:solidFill>
              <a:srgbClr val="0070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208776" y="1828800"/>
            <a:ext cx="2647188" cy="3291840"/>
          </a:xfrm>
          <a:prstGeom prst="roundRect">
            <a:avLst>
              <a:gd name="adj" fmla="val 4836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391656" y="1965960"/>
            <a:ext cx="22814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b="1" dirty="0">
                <a:solidFill>
                  <a:schemeClr val="accent2"/>
                </a:solidFill>
              </a:rPr>
              <a:t>3주차</a:t>
            </a:r>
            <a:endParaRPr lang="en-US" sz="1100" dirty="0"/>
          </a:p>
        </p:txBody>
      </p:sp>
      <p:sp>
        <p:nvSpPr>
          <p:cNvPr id="19" name="Text 17"/>
          <p:cNvSpPr txBox="1"/>
          <p:nvPr/>
        </p:nvSpPr>
        <p:spPr>
          <a:xfrm>
            <a:off x="6391656" y="2240280"/>
            <a:ext cx="22814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실제 업무 적용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6391656" y="2743200"/>
            <a:ext cx="2281428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되돌리기 단계를 빼고 실제 건으로 처리합니다. 사람이 할 때와 처리 시간을 비교합니다.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8865108" y="3364992"/>
            <a:ext cx="210312" cy="219456"/>
          </a:xfrm>
          <a:prstGeom prst="rightArrow">
            <a:avLst/>
          </a:prstGeom>
          <a:solidFill>
            <a:srgbClr val="0070F2"/>
          </a:solidFill>
          <a:ln w="12700">
            <a:solidFill>
              <a:srgbClr val="0070F2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9084564" y="1828800"/>
            <a:ext cx="2647188" cy="3291840"/>
          </a:xfrm>
          <a:prstGeom prst="roundRect">
            <a:avLst>
              <a:gd name="adj" fmla="val 4836"/>
            </a:avLst>
          </a:prstGeom>
          <a:solidFill>
            <a:srgbClr val="D1EFFF"/>
          </a:solidFill>
          <a:ln w="9525">
            <a:solidFill>
              <a:srgbClr val="D1EFFF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9267444" y="1965960"/>
            <a:ext cx="22814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b="1" dirty="0">
                <a:solidFill>
                  <a:srgbClr val="556B82"/>
                </a:solidFill>
              </a:rPr>
              <a:t>4주차</a:t>
            </a:r>
            <a:endParaRPr lang="en-US" sz="1100" dirty="0"/>
          </a:p>
        </p:txBody>
      </p:sp>
      <p:sp>
        <p:nvSpPr>
          <p:cNvPr id="24" name="Text 22"/>
          <p:cNvSpPr txBox="1"/>
          <p:nvPr/>
        </p:nvSpPr>
        <p:spPr>
          <a:xfrm>
            <a:off x="9267444" y="2240280"/>
            <a:ext cx="22814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rgbClr val="1D2D3E"/>
                </a:solidFill>
              </a:rPr>
              <a:t>결과 보고</a:t>
            </a:r>
            <a:endParaRPr lang="en-US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9267444" y="2743200"/>
            <a:ext cx="2281428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150" dirty="0">
                <a:solidFill>
                  <a:srgbClr val="556B82"/>
                </a:solidFill>
              </a:rPr>
              <a:t>10회 반복 검증 보고서와 절감 시간을 보고하고 본 계약 범위를 정합니다.</a:t>
            </a:r>
            <a:endParaRPr lang="en-US" sz="1150" dirty="0"/>
          </a:p>
        </p:txBody>
      </p:sp>
      <p:sp>
        <p:nvSpPr>
          <p:cNvPr id="26" name="Text 24"/>
          <p:cNvSpPr txBox="1"/>
          <p:nvPr/>
        </p:nvSpPr>
        <p:spPr>
          <a:xfrm>
            <a:off x="457200" y="5440680"/>
            <a:ext cx="112745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인수 기준: 최근 10회 중 9회 이상 성공(90%) · 조회 업무는 10회 모두 같은 숫자 · 기존 전표 변경 0건 · 멈춘 회차에서 AI가 누른 단추 0개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32</a:t>
            </a:fld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891540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8915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가격 제안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도입 방안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[고객사]를 위한 가격 구조를 제안 드립니다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플랫폼은 무료로 제공하고, 솔루션은 필요한 만큼 고르는 구독 방식입니다. 금액은 범위 확정 후 견적서로 드립니다.</a:t>
            </a:r>
            <a:endParaRPr lang="en-US" sz="1350" dirty="0"/>
          </a:p>
        </p:txBody>
      </p:sp>
      <p:graphicFrame>
        <p:nvGraphicFramePr>
          <p:cNvPr id="3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783080"/>
          <a:ext cx="11274552" cy="914400"/>
        </p:xfrm>
        <a:graphic>
          <a:graphicData uri="http://schemas.openxmlformats.org/drawingml/2006/table">
            <a:tbl>
              <a:tblPr/>
              <a:tblGrid>
                <a:gridCol w="2480401"/>
                <a:gridCol w="6764731"/>
                <a:gridCol w="2029419"/>
              </a:tblGrid>
              <a:tr h="38404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구분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내용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금액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확장 앱 플랫폼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고객사 단독 서버 설치형 플랫폼, 런치패드 · AI 패널 포함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무료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사업계획 및 분석 솔루션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사업계획 및 분석 앱 5개 · AI 보고 절차 포함, 연 단위 구독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[협의]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AI 학습 셋업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업무 추가 시 절차서 정리와 10회 반복 검증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[협의]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유지보수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SAP 버전 업그레이드 대응 · 앱 개선 · 문의 대응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[협의]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33</a:t>
            </a:fld>
            <a:endParaRPr 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82880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6000" b="1" dirty="0">
                <a:solidFill>
                  <a:srgbClr val="0070F2"/>
                </a:solidFill>
              </a:rPr>
              <a:t>06</a:t>
            </a:r>
            <a:endParaRPr lang="en-US" sz="6000" dirty="0"/>
          </a:p>
        </p:txBody>
      </p:sp>
      <p:sp>
        <p:nvSpPr>
          <p:cNvPr id="3" name="Shape 1"/>
          <p:cNvSpPr/>
          <p:nvPr/>
        </p:nvSpPr>
        <p:spPr>
          <a:xfrm>
            <a:off x="731520" y="2926080"/>
            <a:ext cx="5120640" cy="0"/>
          </a:xfrm>
          <a:prstGeom prst="line">
            <a:avLst/>
          </a:prstGeom>
          <a:noFill/>
          <a:ln w="15875">
            <a:solidFill>
              <a:srgbClr val="1D2D3E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31520" y="3063240"/>
            <a:ext cx="5303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3200" b="1" dirty="0">
                <a:solidFill>
                  <a:srgbClr val="1D2D3E"/>
                </a:solidFill>
              </a:rPr>
              <a:t>의사결정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3931920"/>
            <a:ext cx="5120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500" dirty="0">
                <a:solidFill>
                  <a:srgbClr val="556B82"/>
                </a:solidFill>
              </a:rPr>
              <a:t>누가 · 무엇을 · 어떤 기준으로 결정하는가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675120" y="1499616"/>
            <a:ext cx="5056632" cy="3858768"/>
          </a:xfrm>
          <a:prstGeom prst="roundRect">
            <a:avLst>
              <a:gd name="adj" fmla="val 3791"/>
            </a:avLst>
          </a:prstGeom>
          <a:solidFill>
            <a:srgbClr val="FFFFFF"/>
          </a:solidFill>
          <a:ln w="9525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38100" dir="5400000">
              <a:srgbClr val="8796A5">
                <a:alpha val="18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6949440" y="1728216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01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제안 배경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6949440" y="2295144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02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솔루션 개요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6949440" y="2862072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03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기능 상세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6949440" y="3429000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04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AI 업무 처리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6949440" y="3995928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05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도입 방안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6812280" y="4599432"/>
            <a:ext cx="4782312" cy="493776"/>
          </a:xfrm>
          <a:prstGeom prst="roundRect">
            <a:avLst>
              <a:gd name="adj" fmla="val 18519"/>
            </a:avLst>
          </a:prstGeom>
          <a:solidFill>
            <a:srgbClr val="D1EFFF"/>
          </a:solidFill>
          <a:ln w="9525">
            <a:solidFill>
              <a:srgbClr val="D1EFFF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949440" y="4562856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0064D9"/>
                </a:solidFill>
              </a:rPr>
              <a:t>06   </a:t>
            </a:r>
            <a:pPr eaLnBrk="0" latinLnBrk="0" indent="0" marL="0">
              <a:buNone/>
            </a:pPr>
            <a:r>
              <a:rPr lang="en-US" sz="1300" b="1" dirty="0">
                <a:solidFill>
                  <a:srgbClr val="1D2D3E"/>
                </a:solidFill>
              </a:rPr>
              <a:t>의사결정</a:t>
            </a:r>
            <a:endParaRPr lang="en-US" sz="13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261872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26187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의사결정 대상자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의사결정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결정에 참여하는 분과 각자 결정하실 것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최종 결정권자는 CFO · 경영기획 임원입니다. 각 검토자의 확인을 거쳐 한 번에 결정할 수 있도록 근거를 정리했습니다.</a:t>
            </a:r>
            <a:endParaRPr lang="en-US" sz="1350" dirty="0"/>
          </a:p>
        </p:txBody>
      </p:sp>
      <p:graphicFrame>
        <p:nvGraphicFramePr>
          <p:cNvPr id="3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783080"/>
          <a:ext cx="11274552" cy="914400"/>
        </p:xfrm>
        <a:graphic>
          <a:graphicData uri="http://schemas.openxmlformats.org/drawingml/2006/table">
            <a:tbl>
              <a:tblPr/>
              <a:tblGrid>
                <a:gridCol w="2480401"/>
                <a:gridCol w="1578437"/>
                <a:gridCol w="3382366"/>
                <a:gridCol w="3833348"/>
              </a:tblGrid>
              <a:tr h="38404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대상자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역할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관심사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결정하실 것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CFO · 경영기획 임원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최종 승인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예측 정확도 · 경영 보고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파일럿 승인 · 본 계약 여부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경영기획팀장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계획 책임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계획 수립 · 시뮬레이션 시간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파일럿 보고서 · KPI 확정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원가 · 관리회계(CO) 팀장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분석 책임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원가 · 수익성 숫자 일관성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분석 기준 · 차원 확정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IT · ERP 팀장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기술 검토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SAP CO 데이터 연결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설치 환경 · OData 연결 승인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사업부장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사용 검증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사업부 손익 가시성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보고서 결과 확인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35</a:t>
            </a:fld>
            <a:endParaRPr 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014984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0149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선택안 비교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의사결정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세 가지 선택안 중 B안을 권합니다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작게 확인하고, 숫자로 검증된 만큼만 넓히는 것이 투자 리스크가 가장 낮습니다.</a:t>
            </a:r>
            <a:endParaRPr lang="en-US" sz="1350" dirty="0"/>
          </a:p>
        </p:txBody>
      </p:sp>
      <p:graphicFrame>
        <p:nvGraphicFramePr>
          <p:cNvPr id="3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783080"/>
          <a:ext cx="11274552" cy="914400"/>
        </p:xfrm>
        <a:graphic>
          <a:graphicData uri="http://schemas.openxmlformats.org/drawingml/2006/table">
            <a:tbl>
              <a:tblPr/>
              <a:tblGrid>
                <a:gridCol w="1465692"/>
                <a:gridCol w="3044129"/>
                <a:gridCol w="3607857"/>
                <a:gridCol w="3156875"/>
              </a:tblGrid>
              <a:tr h="38404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구분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A. 현행 유지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B. 파일럿 (권장)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E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C. 전면 도입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범위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지금 방식 유지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손익 예상 + 수익성 보고서 1개, 4주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8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사업계획 및 분석 6개 앱 · 전사 보고 체계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투자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없음 (반복 업무 비용 지속)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플랫폼 무료 · 파일럿 [협의]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8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솔루션 구독 · 셋업 · 유지보수 [협의]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기간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—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4주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8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범위 확정 후 [ ]개월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얻는 것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—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[고객사] 숫자로 효과 · 통제 확인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8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전체 업무 효과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리스크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결산 지연 · 반복 입력 · 숫자 불일치 지속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낮음 — 인수 기준 미달 시 확대 중단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8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검증 전 전면 적용 부담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36</a:t>
            </a:fld>
            <a:endParaRPr 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891540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8915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결정 기준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의사결정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이 기준을 충족하면 다음 단계로 진행합니다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결정 기준을 미리 합의해 두면, 결과 보고 자리에서 바로 결정할 수 있습니다.</a:t>
            </a:r>
            <a:endParaRPr lang="en-US" sz="1350" dirty="0"/>
          </a:p>
        </p:txBody>
      </p:sp>
      <p:graphicFrame>
        <p:nvGraphicFramePr>
          <p:cNvPr id="3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783080"/>
          <a:ext cx="11274552" cy="914400"/>
        </p:xfrm>
        <a:graphic>
          <a:graphicData uri="http://schemas.openxmlformats.org/drawingml/2006/table">
            <a:tbl>
              <a:tblPr/>
              <a:tblGrid>
                <a:gridCol w="2254910"/>
                <a:gridCol w="5186294"/>
                <a:gridCol w="3833348"/>
              </a:tblGrid>
              <a:tr h="38404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기준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충족 조건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확인 자료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AI 처리 성공률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최근 10회 중 9회 이상 성공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10회 반복 검증 보고서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숫자의 일관성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조회 · 보고 업무는 10회 모두 같은 숫자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회차별 결과 비교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기존 데이터 보호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기존 전표 변경 0건 · 멈춘 회차에서 누른 단추 0개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시작 전 전표 목록 대비 감시 기록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업무 효과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KPI 기준선 대비 처리 시간 개선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도입 전 · 후 측정치 [ ]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통제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결재 · 송금은 사람이 승인, 증적 확보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승인 이력 · 처리 기록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37</a:t>
            </a:fld>
            <a:endParaRPr 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891540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8915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결정 일정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의사결정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4주 안에 결정하고 바로 착수합니다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457200" y="1554480"/>
            <a:ext cx="2647188" cy="3291840"/>
          </a:xfrm>
          <a:prstGeom prst="roundRect">
            <a:avLst>
              <a:gd name="adj" fmla="val 4836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40080" y="1691640"/>
            <a:ext cx="22814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b="1" dirty="0">
                <a:solidFill>
                  <a:schemeClr val="accent2"/>
                </a:solidFill>
              </a:rPr>
              <a:t>1주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1965960"/>
            <a:ext cx="22814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제안 검토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640080" y="2468880"/>
            <a:ext cx="2281428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검토자별로 관심사 슬라이드를 확인하고 질문을 모읍니다.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3113532" y="3090672"/>
            <a:ext cx="210312" cy="219456"/>
          </a:xfrm>
          <a:prstGeom prst="rightArrow">
            <a:avLst/>
          </a:prstGeom>
          <a:solidFill>
            <a:srgbClr val="0070F2"/>
          </a:solidFill>
          <a:ln w="12700">
            <a:solidFill>
              <a:srgbClr val="0070F2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332988" y="1554480"/>
            <a:ext cx="2647188" cy="3291840"/>
          </a:xfrm>
          <a:prstGeom prst="roundRect">
            <a:avLst>
              <a:gd name="adj" fmla="val 4836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3515868" y="1691640"/>
            <a:ext cx="22814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b="1" dirty="0">
                <a:solidFill>
                  <a:schemeClr val="accent2"/>
                </a:solidFill>
              </a:rPr>
              <a:t>2주</a:t>
            </a:r>
            <a:endParaRPr lang="en-US" sz="1100" dirty="0"/>
          </a:p>
        </p:txBody>
      </p:sp>
      <p:sp>
        <p:nvSpPr>
          <p:cNvPr id="13" name="Text 11"/>
          <p:cNvSpPr txBox="1"/>
          <p:nvPr/>
        </p:nvSpPr>
        <p:spPr>
          <a:xfrm>
            <a:off x="3515868" y="1965960"/>
            <a:ext cx="22814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데모 · 질의응답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3515868" y="2468880"/>
            <a:ext cx="2281428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데모로 실제 앱을 확인하고, 기술 · 통제 · 계약 질문에 답합니다.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5989320" y="3090672"/>
            <a:ext cx="210312" cy="219456"/>
          </a:xfrm>
          <a:prstGeom prst="rightArrow">
            <a:avLst/>
          </a:prstGeom>
          <a:solidFill>
            <a:srgbClr val="0070F2"/>
          </a:solidFill>
          <a:ln w="12700">
            <a:solidFill>
              <a:srgbClr val="0070F2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208776" y="1554480"/>
            <a:ext cx="2647188" cy="3291840"/>
          </a:xfrm>
          <a:prstGeom prst="roundRect">
            <a:avLst>
              <a:gd name="adj" fmla="val 4836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391656" y="1691640"/>
            <a:ext cx="22814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b="1" dirty="0">
                <a:solidFill>
                  <a:schemeClr val="accent2"/>
                </a:solidFill>
              </a:rPr>
              <a:t>3주</a:t>
            </a:r>
            <a:endParaRPr lang="en-US" sz="1100" dirty="0"/>
          </a:p>
        </p:txBody>
      </p:sp>
      <p:sp>
        <p:nvSpPr>
          <p:cNvPr id="18" name="Text 16"/>
          <p:cNvSpPr txBox="1"/>
          <p:nvPr/>
        </p:nvSpPr>
        <p:spPr>
          <a:xfrm>
            <a:off x="6391656" y="1965960"/>
            <a:ext cx="22814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결정 회의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6391656" y="2468880"/>
            <a:ext cx="2281428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CFO · 경영기획 임원 주재로 B안 · 결정 기준 · 담당자를 확정합니다.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8865108" y="3090672"/>
            <a:ext cx="210312" cy="219456"/>
          </a:xfrm>
          <a:prstGeom prst="rightArrow">
            <a:avLst/>
          </a:prstGeom>
          <a:solidFill>
            <a:srgbClr val="0070F2"/>
          </a:solidFill>
          <a:ln w="12700">
            <a:solidFill>
              <a:srgbClr val="0070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9084564" y="1554480"/>
            <a:ext cx="2647188" cy="3291840"/>
          </a:xfrm>
          <a:prstGeom prst="roundRect">
            <a:avLst>
              <a:gd name="adj" fmla="val 4836"/>
            </a:avLst>
          </a:prstGeom>
          <a:solidFill>
            <a:srgbClr val="D1EFFF"/>
          </a:solidFill>
          <a:ln w="9525">
            <a:solidFill>
              <a:srgbClr val="D1EFFF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9267444" y="1691640"/>
            <a:ext cx="22814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b="1" dirty="0">
                <a:solidFill>
                  <a:srgbClr val="556B82"/>
                </a:solidFill>
              </a:rPr>
              <a:t>4주</a:t>
            </a:r>
            <a:endParaRPr lang="en-US" sz="1100" dirty="0"/>
          </a:p>
        </p:txBody>
      </p:sp>
      <p:sp>
        <p:nvSpPr>
          <p:cNvPr id="23" name="Text 21"/>
          <p:cNvSpPr txBox="1"/>
          <p:nvPr/>
        </p:nvSpPr>
        <p:spPr>
          <a:xfrm>
            <a:off x="9267444" y="1965960"/>
            <a:ext cx="22814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rgbClr val="1D2D3E"/>
                </a:solidFill>
              </a:rPr>
              <a:t>파일럿 착수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9267444" y="2468880"/>
            <a:ext cx="2281428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150" dirty="0">
                <a:solidFill>
                  <a:srgbClr val="556B82"/>
                </a:solidFill>
              </a:rPr>
              <a:t>킥오프 후 1주차 설치 · 가르치기를 시작합니다.</a:t>
            </a:r>
            <a:endParaRPr lang="en-US" sz="1150" dirty="0"/>
          </a:p>
        </p:txBody>
      </p:sp>
      <p:sp>
        <p:nvSpPr>
          <p:cNvPr id="25" name="Text 23"/>
          <p:cNvSpPr txBox="1"/>
          <p:nvPr/>
        </p:nvSpPr>
        <p:spPr>
          <a:xfrm>
            <a:off x="457200" y="5166360"/>
            <a:ext cx="1127455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결정 회의 일정: [ ]월 [ ]일 · 참석: CFO · 경영기획 임원 · 경영기획팀장 · 원가 · 관리회계(CO) 팀장 · IT · ERP 팀장 · 사업부장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38</a:t>
            </a:fld>
            <a:endParaRPr 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891540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8915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결정 요청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의사결정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CFO · 경영기획 임원께 요청드리는 결정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사업계획 및 분석 솔루션 파일럿 승인 — 손익 예상 + 수익성 보고 1개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457200" y="1783080"/>
            <a:ext cx="3575304" cy="3291840"/>
          </a:xfrm>
          <a:prstGeom prst="roundRect">
            <a:avLst>
              <a:gd name="adj" fmla="val 3889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85800" y="201168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800" b="1" dirty="0">
                <a:solidFill>
                  <a:srgbClr val="0064D9"/>
                </a:solidFill>
              </a:rPr>
              <a:t>01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1280160" y="1984248"/>
            <a:ext cx="25694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파일럿 승인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685800" y="2606040"/>
            <a:ext cx="3118104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범위: 손익 예상 + 수익성 보고서 1개, 4주. 결정 기준을 충족하면 다음 단계를 결정합니다.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306824" y="1783080"/>
            <a:ext cx="3575304" cy="3291840"/>
          </a:xfrm>
          <a:prstGeom prst="roundRect">
            <a:avLst>
              <a:gd name="adj" fmla="val 3889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535424" y="201168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800" b="1" dirty="0">
                <a:solidFill>
                  <a:srgbClr val="0064D9"/>
                </a:solidFill>
              </a:rPr>
              <a:t>02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5129784" y="1984248"/>
            <a:ext cx="25694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결정 기준 합의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4535424" y="2606040"/>
            <a:ext cx="3118104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앞 장의 결정 기준을 그대로 쓰거나 [고객사] 기준으로 고쳐 확정합니다.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8156448" y="1783080"/>
            <a:ext cx="3575304" cy="3291840"/>
          </a:xfrm>
          <a:prstGeom prst="roundRect">
            <a:avLst>
              <a:gd name="adj" fmla="val 3889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385048" y="201168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800" b="1" dirty="0">
                <a:solidFill>
                  <a:srgbClr val="0064D9"/>
                </a:solidFill>
              </a:rPr>
              <a:t>03</a:t>
            </a:r>
            <a:endParaRPr lang="en-US" sz="1800" dirty="0"/>
          </a:p>
        </p:txBody>
      </p:sp>
      <p:sp>
        <p:nvSpPr>
          <p:cNvPr id="17" name="Text 15"/>
          <p:cNvSpPr txBox="1"/>
          <p:nvPr/>
        </p:nvSpPr>
        <p:spPr>
          <a:xfrm>
            <a:off x="8979408" y="1984248"/>
            <a:ext cx="25694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담당자 지정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8385048" y="2606040"/>
            <a:ext cx="3118104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경영기획팀장 · IT · ERP 팀장 담당자를 지정해 주시면 바로 착수합니다.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39</a:t>
            </a:fld>
            <a:endParaRPr 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014984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0149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제안사 소개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부록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피지비앤컴퍼니를 소개합니다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463040"/>
            <a:ext cx="53035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latinLnBrk="0"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tx2"/>
                </a:solidFill>
              </a:rPr>
              <a:t>피지비앤컴퍼니(PGB&amp;Company)</a:t>
            </a:r>
            <a:endParaRPr lang="en-US" sz="1800" dirty="0"/>
          </a:p>
          <a:p>
            <a:pPr eaLnBrk="0" latinLnBrk="0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SAP 운영 단계에서 과제 성격의 프로젝트를 수행하는 회사입니다. SAP 표준 기능은 그대로 두고, 업무에 필요한 확장 앱과 AI로 SAP를 더 잘 쓰게 합니다.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457200" y="3291840"/>
            <a:ext cx="5303520" cy="1188720"/>
          </a:xfrm>
          <a:prstGeom prst="roundRect">
            <a:avLst>
              <a:gd name="adj" fmla="val 10769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40080" y="3383280"/>
            <a:ext cx="4937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chemeClr val="accent2"/>
                </a:solidFill>
              </a:rPr>
              <a:t>사업 영역 ①</a:t>
            </a:r>
            <a:endParaRPr lang="en-US" sz="1300" dirty="0"/>
          </a:p>
          <a:p>
            <a:pPr eaLnBrk="0" latinLnBrk="0"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SAP 확장 앱 솔루션 공급 — 경비처리 · 회계 결산 · 세무 신고 · 사업계획 및 분석 · 연결결산 · IFRS 18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57200" y="4663440"/>
            <a:ext cx="5303520" cy="1188720"/>
          </a:xfrm>
          <a:prstGeom prst="roundRect">
            <a:avLst>
              <a:gd name="adj" fmla="val 10769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40080" y="4754880"/>
            <a:ext cx="4937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chemeClr val="accent2"/>
                </a:solidFill>
              </a:rPr>
              <a:t>사업 영역 ②</a:t>
            </a:r>
            <a:endParaRPr lang="en-US" sz="1300" dirty="0"/>
          </a:p>
          <a:p>
            <a:pPr eaLnBrk="0" latinLnBrk="0"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SAP IFRS 18(K-IFRS 1118) 컨설팅 — 범주 분류 설계부터 보고서 · 주석까지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6217920" y="1463040"/>
            <a:ext cx="2606040" cy="2240280"/>
          </a:xfrm>
          <a:prstGeom prst="roundRect">
            <a:avLst>
              <a:gd name="adj" fmla="val 5714"/>
            </a:avLst>
          </a:prstGeom>
          <a:solidFill>
            <a:srgbClr val="D1EFFF"/>
          </a:solidFill>
          <a:ln w="9525">
            <a:solidFill>
              <a:srgbClr val="D1EFFF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00800" y="1645920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rgbClr val="1D2D3E"/>
                </a:solidFill>
              </a:rPr>
              <a:t>공식 자격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6400800" y="2103120"/>
            <a:ext cx="2240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200" dirty="0">
                <a:solidFill>
                  <a:srgbClr val="556B82"/>
                </a:solidFill>
              </a:rPr>
              <a:t>SAP FI · CO · SD · MM · PP · HR 공식 자격이 있는 컨설턴트가 설계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9006840" y="1463040"/>
            <a:ext cx="2606040" cy="2240280"/>
          </a:xfrm>
          <a:prstGeom prst="roundRect">
            <a:avLst>
              <a:gd name="adj" fmla="val 5714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9189720" y="1645920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구축 경험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9189720" y="2103120"/>
            <a:ext cx="2240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SAP S/4HANA 퍼블릭(Public Edition) · PCE 모두 구축한 컨설턴트가 설계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6217920" y="3886200"/>
            <a:ext cx="2606040" cy="2240280"/>
          </a:xfrm>
          <a:prstGeom prst="roundRect">
            <a:avLst>
              <a:gd name="adj" fmla="val 5714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400800" y="4069080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플랫폼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6400800" y="4526280"/>
            <a:ext cx="2240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고객사 단독 서버 설치형 SAP 확장 앱 플랫폼 · AI로 개발 · 테스트 · 배포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9006840" y="3886200"/>
            <a:ext cx="2606040" cy="2240280"/>
          </a:xfrm>
          <a:prstGeom prst="roundRect">
            <a:avLst>
              <a:gd name="adj" fmla="val 5714"/>
            </a:avLst>
          </a:prstGeom>
          <a:solidFill>
            <a:srgbClr val="D1EFFF"/>
          </a:solidFill>
          <a:ln w="9525">
            <a:solidFill>
              <a:srgbClr val="D1EFFF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9189720" y="4069080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rgbClr val="1D2D3E"/>
                </a:solidFill>
              </a:rPr>
              <a:t>공개 자료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9189720" y="4526280"/>
            <a:ext cx="2240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200" dirty="0">
                <a:solidFill>
                  <a:srgbClr val="556B82"/>
                </a:solidFill>
              </a:rPr>
              <a:t>기술 블로그(pgbe.co.kr/blog)에 앱 화면 · 소개 영상 · 검증 결과 공개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40</a:t>
            </a:fld>
            <a:endParaRPr lang="en-U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18872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4000" b="1" dirty="0">
                <a:solidFill>
                  <a:srgbClr val="1D2D3E"/>
                </a:solidFill>
              </a:rPr>
              <a:t>감사합니다</a:t>
            </a:r>
            <a:endParaRPr lang="en-US" sz="40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286000"/>
            <a:ext cx="105156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latinLnBrk="0" indent="0" marL="0">
              <a:buNone/>
            </a:pPr>
            <a:r>
              <a:rPr lang="en-US" sz="1800" i="1" dirty="0">
                <a:solidFill>
                  <a:srgbClr val="556B82"/>
                </a:solidFill>
              </a:rPr>
              <a:t>"보고서를 만드는 시간은 줄이고,</a:t>
            </a:r>
            <a:endParaRPr lang="en-US" sz="1800" dirty="0"/>
          </a:p>
          <a:p>
            <a:pPr eaLnBrk="0" latinLnBrk="0" indent="0" marL="0">
              <a:buNone/>
            </a:pPr>
            <a:r>
              <a:rPr lang="en-US" sz="1800" i="1" dirty="0">
                <a:solidFill>
                  <a:srgbClr val="556B82"/>
                </a:solidFill>
              </a:rPr>
              <a:t>숫자를 읽고 판단하는 시간을 늘립니다."</a:t>
            </a:r>
            <a:endParaRPr lang="en-US" sz="1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4206240"/>
            <a:ext cx="11887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담당자</a:t>
            </a:r>
            <a:endParaRPr lang="en-US" sz="1300" dirty="0"/>
          </a:p>
        </p:txBody>
      </p:sp>
      <p:sp>
        <p:nvSpPr>
          <p:cNvPr id="5" name="Text 3"/>
          <p:cNvSpPr txBox="1"/>
          <p:nvPr/>
        </p:nvSpPr>
        <p:spPr>
          <a:xfrm>
            <a:off x="1920240" y="4206240"/>
            <a:ext cx="5486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rgbClr val="1D2D3E"/>
                </a:solidFill>
              </a:rPr>
              <a:t>임민택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4590288"/>
            <a:ext cx="11887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이메일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1920240" y="4590288"/>
            <a:ext cx="5486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rgbClr val="1D2D3E"/>
                </a:solidFill>
              </a:rPr>
              <a:t>lmt@pgbe.co.kr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731520" y="4974336"/>
            <a:ext cx="11887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홈페이지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920240" y="4974336"/>
            <a:ext cx="5486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rgbClr val="1D2D3E"/>
                </a:solidFill>
              </a:rPr>
              <a:t>pgbe.co.kr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731520" y="5358384"/>
            <a:ext cx="11887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데모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1920240" y="5358384"/>
            <a:ext cx="5486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rgbClr val="1D2D3E"/>
                </a:solidFill>
              </a:rPr>
              <a:t>demo.ui5.co.kr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6858000" y="594360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1400" b="1" dirty="0">
                <a:solidFill>
                  <a:srgbClr val="1D2D3E"/>
                </a:solidFill>
              </a:rPr>
              <a:t>PGB&amp;Company · 피지비앤컴퍼니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GB Proposal Horizon">
  <a:themeElements>
    <a:clrScheme name="PGB Proposal Horizon">
      <a:dk1>
        <a:srgbClr val="1D2D3E"/>
      </a:dk1>
      <a:lt1>
        <a:srgbClr val="FFFFFF"/>
      </a:lt1>
      <a:dk2>
        <a:srgbClr val="1D2D3E"/>
      </a:dk2>
      <a:lt2>
        <a:srgbClr val="F5F6F7"/>
      </a:lt2>
      <a:accent1>
        <a:srgbClr val="0064D9"/>
      </a:accent1>
      <a:accent2>
        <a:srgbClr val="0064D9"/>
      </a:accent2>
      <a:accent3>
        <a:srgbClr val="E76500"/>
      </a:accent3>
      <a:accent4>
        <a:srgbClr val="188918"/>
      </a:accent4>
      <a:accent5>
        <a:srgbClr val="556B82"/>
      </a:accent5>
      <a:accent6>
        <a:srgbClr val="D1EFFF"/>
      </a:accent6>
      <a:hlink>
        <a:srgbClr val="0064D9"/>
      </a:hlink>
      <a:folHlink>
        <a:srgbClr val="7800A4"/>
      </a:folHlink>
    </a:clrScheme>
    <a:fontScheme name="PGB Proposal Horizon">
      <a:majorFont>
        <a:latin typeface="Malgun Gothic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Malgun Gothic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41</Slides>
  <Notes>41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</vt:vector>
  </TitlesOfParts>
  <Company>PGB&amp;Company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사업계획 및 분석 솔루션 제안서</dc:title>
  <dc:subject>PptxGenJS Presentation</dc:subject>
  <dc:creator>피지비앤컴퍼니</dc:creator>
  <cp:lastModifiedBy>피지비앤컴퍼니</cp:lastModifiedBy>
  <cp:revision>1</cp:revision>
  <dcterms:created xsi:type="dcterms:W3CDTF">2026-11-06T03:41:02Z</dcterms:created>
  <dcterms:modified xsi:type="dcterms:W3CDTF">2026-11-06T03:41:02Z</dcterms:modified>
</cp:coreProperties>
</file>