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ef02ee08-b4a9-b1ef-7976-22e5a05b6032}">
          <p14:sldIdLst>
            <p14:sldId id="256"/>
            <p14:sldId id="257"/>
            <p14:sldId id="258"/>
          </p14:sldIdLst>
        </p14:section>
        <p14:section name="제안 배경" id="{ad434c0a-5de4-d6b6-cc93-0270f55e20e2}">
          <p14:sldIdLst>
            <p14:sldId id="259"/>
            <p14:sldId id="260"/>
          </p14:sldIdLst>
        </p14:section>
        <p14:section name="솔루션 개요" id="{ca4a11bf-5c27-7100-f7dc-9d7d046fa74d}">
          <p14:sldIdLst>
            <p14:sldId id="261"/>
            <p14:sldId id="262"/>
            <p14:sldId id="263"/>
            <p14:sldId id="264"/>
          </p14:sldIdLst>
        </p14:section>
        <p14:section name="기능 상세" id="{0c0ad2cc-f24e-d10a-ee7b-0459fc3f42a9}">
          <p14:sldIdLst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도입 방안" id="{d05ef8f7-a66c-c136-25b8-9b2649a620a6}">
          <p14:sldIdLst>
            <p14:sldId id="272"/>
            <p14:sldId id="273"/>
            <p14:sldId id="274"/>
            <p14:sldId id="275"/>
          </p14:sldIdLst>
        </p14:section>
        <p14:section name="의사결정" id="{fd47886e-c053-95d2-2fd1-a208506d9250}">
          <p14:sldIdLst>
            <p14:sldId id="276"/>
            <p14:sldId id="277"/>
            <p14:sldId id="278"/>
            <p14:sldId id="279"/>
            <p14:sldId id="280"/>
            <p14:sldId id="281"/>
          </p14:sldIdLst>
        </p14:section>
        <p14:section name="부록" id="{748426a3-fea0-f34d-973e-3a6d061b6076}">
          <p14:sldIdLst>
            <p14:sldId id="282"/>
          </p14:sldIdLst>
        </p14:section>
        <p14:section name="마무리" id="{51952515-31f6-8d46-f931-c23607dcaf16}">
          <p14:sldIdLst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CONTENT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DARK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PGB&amp;Company · 피지비앤컴퍼니  |  연결결산 솔루션 제안서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4727448" y="63093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Confidential · 검토용 자료</a:t>
            </a:r>
            <a:endParaRPr lang="en-US" sz="85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eaLnBrk="0" latinLnBrk="0"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image" Target="../media/image-13-2.jpg"/><Relationship Id="rId3" Type="http://schemas.openxmlformats.org/officeDocument/2006/relationships/image" Target="../media/image-13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image" Target="../media/image-16-2.jpg"/><Relationship Id="rId3" Type="http://schemas.openxmlformats.org/officeDocument/2006/relationships/image" Target="../media/image-16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4864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200" b="1" dirty="0">
                <a:solidFill>
                  <a:srgbClr val="1D2D3E"/>
                </a:solidFill>
              </a:rPr>
              <a:t>제안서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dirty="0">
                <a:solidFill>
                  <a:srgbClr val="556B82"/>
                </a:solidFill>
              </a:rPr>
              <a:t>[고객사]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4480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연결결산 솔루션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37560"/>
            <a:ext cx="4480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dirty="0">
                <a:solidFill>
                  <a:srgbClr val="556B82"/>
                </a:solidFill>
              </a:rPr>
              <a:t>내부거래 대사 · 제거부터 TB 수집 · 외화 환산 · 연결조정 · 연결재무제표까지 — 12가지 검증과 직무 분리 승인으로 마감합니다.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8006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제안사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480060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피지비앤컴퍼니 (PGB&amp;Company)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12978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담당자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512978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임민택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45896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작성일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463040" y="545896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2026-11-06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788152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버전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578815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v1.0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4663440"/>
            <a:ext cx="4480560" cy="0"/>
          </a:xfrm>
          <a:prstGeom prst="line">
            <a:avLst/>
          </a:prstGeom>
          <a:noFill/>
          <a:ln w="12700">
            <a:solidFill>
              <a:srgbClr val="1D2D3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617220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본 문서는 검토용으로 작성되었으며, 제안사의 동의 없이 외부에 배포할 수 없습니다.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349921" y="484632"/>
            <a:ext cx="6262278" cy="588873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8" name="Image 0" descr="cover_dg3_0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8209" y="502920"/>
            <a:ext cx="6225702" cy="5852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요약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제안서로 결정하실 것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연결결산 솔루션 파일럿 승인 — 다음 분기 연결 1회 병행 적용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결정권자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최종 결정: CFO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검토: 연결회계 팀장 · 자회사 재무 담당 · 외부감사인 · IT · ERP 팀장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권장안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B. 파일럿 (권장) — 분기 연결 1회 기존 방식과 병행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비교: A. 현행 유지 · C. 전면 도입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· 일정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최근 10회 중 9회 이상 성공 · 기존 데이터 변경 0건 · KPI 개선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4주 안에 결정, 결정 다음 주 착수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목차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46304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제안 배경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연결결산의 지금과 앞으로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02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솔루션 개요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2개 앱 구성 · 특장점 · 기대효과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03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기능 상세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내부거래 대사 · 제거, 연결결산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21792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04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713232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도입 방안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연결 구조 · 일정 · 가격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1792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05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713232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의사결정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대상자 · 선택안 · 결정 기준 · 일정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06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713232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부록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가격 · 제안사 소개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01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제안 배경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회사가 늘수록 연결결산은 엑셀이 감당하기 어렵습니다.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783080"/>
            <a:ext cx="5056632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12280" y="2048256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제안 배경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제안 배경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원장에서 연결재무제표까지 같은 숫자로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지금의 방식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사람이 반복하는 일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회사별 TB를 메일로 수집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법인마다 다른 양식의 TB를 받아 엑셀로 합칩니다.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내부거래 차이 확인 지연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회사 간 채권 · 채무, 매출 · 매입 차이를 메일로 묻고 기다립니다.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조정분개를 손으로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제거 분개와 미실현손익을 엑셀로 계산해 다시 입력합니다.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943600" y="3657600"/>
            <a:ext cx="292608" cy="548640"/>
          </a:xfrm>
          <a:prstGeom prst="chevron">
            <a:avLst/>
          </a:prstGeom>
          <a:solidFill>
            <a:srgbClr val="0064D9"/>
          </a:solidFill>
          <a:ln w="12700">
            <a:solidFill>
              <a:srgbClr val="0064D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11112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31152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rgbClr val="1D2D3E"/>
                </a:solidFill>
              </a:rPr>
              <a:t>앞으로의 방식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31152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앱과 AI가 처리하고 사람은 판단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931152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업무 프로그램에 AI 기능 탑재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모든 업무 앱에 AI 패널이 들어 있어, 앱을 학습한 AI가 지시 한 줄로 조회 · 입력 · 보고를 처리합니다.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931152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SAP 원장에서 바로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회사 · 거래 상대 · 계정 · 금액을 SAP 원장에서 받아 짝을 검증합니다.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31152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매트릭스 대사 · 확인 요청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원본 줄이 매트릭스 칸으로 모이는 과정을 보며 차이를 조정 · 확인 요청합니다.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931152" y="52806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조정분개 자동 생성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조정분개를 원천에서 자동으로 만들고 12가지 검증과 승인으로 마감합니다.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02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솔루션 개요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내부거래 대사 · 제거 → 연결결산의 두 단계입니다.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783080"/>
            <a:ext cx="5056632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812280" y="2615184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8516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8516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연결결산 솔루션 · 앱 2개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 개요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2개 앱으로 내부거래부터 연결재무제표까지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내부거래를 먼저 대사 · 제거하고, 그 결과로 연결결산을 마감합니다.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5545836" cy="27432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4360" y="1892808"/>
            <a:ext cx="52715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확인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2130552"/>
            <a:ext cx="52715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내부거래 대사 · 제거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2651760"/>
            <a:ext cx="5271516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그룹 회사 간 채권 · 채무, 매출 · 매입을 대사하고 차이 조정 · 확인 요청 · 연결 제거 분개 · 마감까지 처리합니다.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185916" y="1783080"/>
            <a:ext cx="5545836" cy="27432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323076" y="1892808"/>
            <a:ext cx="52715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연결 결산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6323076" y="2130552"/>
            <a:ext cx="52715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연결결산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323076" y="2651760"/>
            <a:ext cx="5271516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회사별 TB · 연결회사 · 환산환율 · 내부거래 · 미실현손익을 업로드하거나 SAP 와 동기화해, 내부거래와 미실현손익을…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699516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6995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특장점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 개요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연결결산 솔루션의 세 가지 특장점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매트릭스 대사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28600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SAP 원장의 원본 줄이 회사 × 거래 상대 매트릭스 칸으로 모이는 과정을 보면서 차이를 찾습니다.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06824" y="146304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35424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129784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원인 기록 · 확인 요청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35424" y="228600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내부거래 차이는 원인을 기록하게 하고, 상대 회사에 확인 요청을 보내 회신을 받습니다.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56448" y="146304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85048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979408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12가지 검증 · 직무 분리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85048" y="228600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조정분개를 원천에서 자동으로 만들고, 12가지 검증과 직무 분리 승인으로 마감합니다.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기대효과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 개요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숫자로 보는 연결결산 솔루션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3575304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965960"/>
            <a:ext cx="3209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2개</a:t>
            </a:r>
            <a:endParaRPr lang="en-US" sz="4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108960"/>
            <a:ext cx="32095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연결결산 앱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520440"/>
            <a:ext cx="32095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내부거래 대사 · 제거 / 연결결산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306824" y="1828800"/>
            <a:ext cx="3575304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489704" y="1965960"/>
            <a:ext cx="3209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12가지</a:t>
            </a:r>
            <a:endParaRPr lang="en-US" sz="4400" dirty="0"/>
          </a:p>
        </p:txBody>
      </p:sp>
      <p:sp>
        <p:nvSpPr>
          <p:cNvPr id="12" name="Text 10"/>
          <p:cNvSpPr txBox="1"/>
          <p:nvPr/>
        </p:nvSpPr>
        <p:spPr>
          <a:xfrm>
            <a:off x="4489704" y="3108960"/>
            <a:ext cx="32095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마감 전 검증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89704" y="3520440"/>
            <a:ext cx="32095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연결조정 자동 생성 후 검증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156448" y="1828800"/>
            <a:ext cx="3575304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39328" y="1965960"/>
            <a:ext cx="3209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0</a:t>
            </a:r>
            <a:endParaRPr lang="en-US" sz="4400" dirty="0"/>
          </a:p>
        </p:txBody>
      </p:sp>
      <p:sp>
        <p:nvSpPr>
          <p:cNvPr id="16" name="Text 14"/>
          <p:cNvSpPr txBox="1"/>
          <p:nvPr/>
        </p:nvSpPr>
        <p:spPr>
          <a:xfrm>
            <a:off x="8339328" y="3108960"/>
            <a:ext cx="32095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내부거래 제거 후 잔여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39328" y="3520440"/>
            <a:ext cx="32095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대사 · 제거 후 차이 확인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03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기능 상세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앱마다 실제 화면과 도입 전 · 후를 보여 드립니다.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783080"/>
            <a:ext cx="5056632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812280" y="3182112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8132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813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 · 결산 확인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내부거래 대사 · 제거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SAP 원장에서 회사 · 거래 상대 · 계정 · 금액을 받아 짝을 검증하고, 원본 줄이 매트릭스 칸으로 모이는 과정을 보면서 차이를 조정 · 확인 요청한 뒤, 제거 분개를 만들고 마감합니다.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48056" y="1764792"/>
            <a:ext cx="6693408" cy="41970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icm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" y="1783080"/>
            <a:ext cx="6656832" cy="41605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016752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회사 간 매트릭스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7452360" y="182880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955280" y="178308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SAP 원장에서 가져오기 · 짝 검증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SAP 퍼블릭 원장 분석 CDS 에서 회사 × 계정 × 거래 상대로 묶어 받고, 계정 매핑으로 원본 줄을 만든 뒤 A 쪽 · B 쪽 합계와 회사 쌍 짝을 검증합니다.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7452360" y="294894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02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7955280" y="290322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원본 → 표 집계 과정 공개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원본 한 줄이 어느 표 · 칸 · 장부로 가는지, 칸 하나가 어떤 원본 줄의 합인지 화면에서 보여 줍니다.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7452360" y="406908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7955280" y="402336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회사 간 매트릭스 · 칸 선택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채권 · 채무, 매출 · 매입을 A 회사 × B 회사 매트릭스로 보여 주고 일치 · 조정 후 일치 · 차이를 색으로 구분합니다.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7452360" y="518922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04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514350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원인별 차이 조정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미착 · 환율 · 기간 귀속 · 단가 · 오류 원인과 귀속 회사 · 근거로 차이를 설명합니다.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8132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813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 · 결산 확인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내부거래 대사 · 제거 — 도입 전 · 도입 후</a:t>
            </a:r>
            <a:endParaRPr lang="en-US" sz="26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726680" cy="914400"/>
        </p:xfrm>
        <a:graphic>
          <a:graphicData uri="http://schemas.openxmlformats.org/drawingml/2006/table">
            <a:tbl>
              <a:tblPr/>
              <a:tblGrid>
                <a:gridCol w="1699870"/>
                <a:gridCol w="2781605"/>
                <a:gridCol w="3245206"/>
              </a:tblGrid>
              <a:tr h="4114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포인트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— 사람이 직접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후 — AI에게 지시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원장에서 가져오기 · 짝 검증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원장 보고서를 내려받아 엑셀로 관계사 금액을 골라냅니다.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“3분기 내부거래 대사”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원장을 가져와 짝 검증까지 처리합니다.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원본 → 표 집계 과정 공개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합계만 보고 근거 줄을 다시 찾습니다.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차이 금액의 근거 줄을 바로 찾아 보여 줍니다.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회사 간 매트릭스 · 칸 선택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회사 쌍마다 엑셀 시트를 열어 금액을 비교합니다.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차이가 큰 회사 쌍부터 정리해 보고합니다.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원인별 차이 조정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차이 설명이 메일과 메모에 흩어집니다.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원인별 차이 조정안을 만들고, 확정은 사람이 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확인 요청 · 이의 이력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누가 언제 무엇을 확인했는지 남지 않습니다.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“차이 원인 확인 요청”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관계사 담당자에게 요청하고 회신을 추적합니다.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94192" y="1481023"/>
            <a:ext cx="3355848" cy="453603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aipanel_1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499311"/>
            <a:ext cx="3319272" cy="449945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 · 화면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내부거래 대사 · 제거 — 주요 화면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38912" y="1444752"/>
            <a:ext cx="6803136" cy="42656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zicm001_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6766560" cy="42291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576529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가져오기 진행 창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8005572" y="144475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0" name="Image 1" descr="zicm001_0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860" y="1463040"/>
            <a:ext cx="3182112" cy="19888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98080" y="350672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2 데이터 검증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8005572" y="389077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3" name="Image 2" descr="zicm001_06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3909060"/>
            <a:ext cx="3182112" cy="198882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3 내부거래 대사 시작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8132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813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2 · 연결 결산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연결결산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회사별 TB 를 모아 규칙대로 환산하고, 내부거래 차이는 원인을 기록하게 하며, 조정분개를 원천에서 자동으로 만들어 12가지 검증과 직무 분리 승인으로 마감합니다.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48056" y="1764792"/>
            <a:ext cx="6693408" cy="41970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con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" y="1783080"/>
            <a:ext cx="6656832" cy="41605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016752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진행 현황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7452360" y="182880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955280" y="178308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TB 수집 · 사전 검사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회사별 CSV(계정 · 차변 · 대변)를 올리기 전에 계정과목표 · 연결 전용 계정 · 차대 일치를 먼저 확인하고, 내부거래 명세와 TB 관계사 계정을 맞춥니다.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7452360" y="294894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02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7955280" y="290322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외화 환산 규칙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기말 · 평균 · 역사적 환율과 이익잉여금 이월 환산액으로 환산하고, 남는 차이를 해외사업환산차이로 보여 줍니다.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7452360" y="406908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7955280" y="402336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내부거래 매트릭스 대사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회사 쌍마다 채권 · 채무, 매출 · 매입, 배당을 원화로 비교하고 허용 범위를 넘는 차이는 원인(미착 · 손익)을 기록해야 진행됩니다.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7452360" y="518922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04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514350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연결조정 자동 생성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채권 · 채무 · 매출 · 배당 제거, 미실현이익(기말 · 기초), 투자 · 자본 상계(영업권), 비지배지분, 지분법을 원천에서 한 번에 만듭니다.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8132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813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2 · 연결 결산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연결결산 — 도입 전 · 도입 후</a:t>
            </a:r>
            <a:endParaRPr lang="en-US" sz="26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726680" cy="914400"/>
        </p:xfrm>
        <a:graphic>
          <a:graphicData uri="http://schemas.openxmlformats.org/drawingml/2006/table">
            <a:tbl>
              <a:tblPr/>
              <a:tblGrid>
                <a:gridCol w="1699870"/>
                <a:gridCol w="2781605"/>
                <a:gridCol w="3245206"/>
              </a:tblGrid>
              <a:tr h="4114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포인트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— 사람이 직접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후 — AI에게 지시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TB 수집 · 사전 검사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메일로 받은 엑셀을 정산표에 붙여 넣다 보니 차대가 안 맞거나 계정이 밀려도 늦게 알아챕니다.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“3분기 연결 TB 수집 후 사전 검사”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수집 · 차대 · 매핑 검사를 돌립니다.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외화 환산 규칙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환산 규칙이 셀 수식에 숨어 있어 담당자가 바뀌면 누구도 설명하지 못합니다.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같은 환산 규칙으로 매번 환산하고 환율 변동 영향을 요약합니다.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내부거래 매트릭스 대사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관계사에 차이를 메일로 묻고 답을 기다리는 동안 마감이 밀립니다.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차이 원인 확인을 관계사에 요청하고 회신을 추적합니다.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연결조정 자동 생성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매 분기 같은 조정분개를 손으로 다시 계산하고, 하나라도 빠지면 대차가 틀어집니다.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연결조정을 생성 · 검증하고 승인 대기로 올립니다. 승인은 사람이 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94192" y="1481023"/>
            <a:ext cx="3355848" cy="453603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aipanel_1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499311"/>
            <a:ext cx="3319272" cy="449945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2 · 화면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연결결산 — 주요 화면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38912" y="1444752"/>
            <a:ext cx="6803136" cy="42656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zcon001_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6766560" cy="42291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576529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TB 올리기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8005572" y="144475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0" name="Image 1" descr="zcon001_0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860" y="1463040"/>
            <a:ext cx="3182112" cy="19888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98080" y="350672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TB 수집 완료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8005572" y="389077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3" name="Image 2" descr="zcon001_06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3909060"/>
            <a:ext cx="3182112" cy="198882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외화 환산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04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도입 방안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연결 구조 · 일정 · 가격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783080"/>
            <a:ext cx="5056632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812280" y="3749040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연결 구조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표준은 그대로, 확장 앱은 OData로만 연결합니다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확장 앱 플랫폼은 고객사 단독 서버에 설치하는 설치형입니다. SAP 표준 코드를 고치지 않습니다(클린 코어).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사용자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런치패드에서 앱을 찾아 실행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AI 패널에 지시 한 줄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결재 · 송금은 사람이 승인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43484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772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확장 앱 플랫폼 (고객사 단독 서버)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SAP 확장 앱 · 런치패드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AI 학습 자료 (배운 절차 · 성공률)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App DEV → App PRD 배포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412480" y="1828800"/>
            <a:ext cx="3319272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595360" y="201168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SAP S/4HANA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595360" y="2514600"/>
            <a:ext cx="295351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퍼블릭 · PCE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SAP 표준 기능은 그대로 (클린 코어)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원장 · 기준정보의 원천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74904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52044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화면 · 지시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772668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49808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OData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5120640"/>
            <a:ext cx="112745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AI는 SAP 데이터에 직접 접근하지 않습니다. 앱 화면을 조작하고 결과를 대조할 뿐이며, 숫자는 앱이 SAP 데이터로 계산합니다.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도입 일정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분기 결산 한 번으로 검증하고 확대합니다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준비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연결 범위 정의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연결회사 · 지분율 · 환산환율 · 내부거래 계정 기준을 정합니다.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113532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2988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15868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1회차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병행 마감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기존 방식과 앱을 함께 돌려 연결재무제표 숫자를 대조합니다.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989320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91656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2회차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앱 단독 마감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대사 · 제거 · 조정분개 · 검증을 앱으로만 진행합니다.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865108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84564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267444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운영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법인 확대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회사가 늘어도 같은 기준으로 TB 수집과 대사를 이어갑니다.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가격 제안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[고객사]를 위한 가격 구조를 제안 드립니다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플랫폼은 무료로 제공하고, 솔루션은 필요한 만큼 고르는 구독 방식입니다. 금액은 범위 확정 후 견적서로 드립니다.</a:t>
            </a:r>
            <a:endParaRPr lang="en-US" sz="135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6764731"/>
                <a:gridCol w="2029419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내용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금액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확장 앱 플랫폼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고객사 단독 서버 설치형 플랫폼, 런치패드 · AI 패널 포함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연결결산 솔루션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내부거래 대사 · 제거, 연결결산 앱, 연 단위 구독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연결 범위 설정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연결회사 · 환율 · 계정 매핑 초기 설정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학습 셋업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추가 시 절차서 정리와 10회 반복 검증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유지보수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버전 업그레이드 대응 · 앱 개선 · 문의 대응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05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의사결정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누가 · 무엇을 · 어떤 기준으로 결정하는가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783080"/>
            <a:ext cx="5056632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812280" y="4315968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26187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2618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의사결정 대상자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결정에 참여하는 분과 각자 결정하실 것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최종 결정권자는 CFO입니다. 각 검토자의 확인을 거쳐 한 번에 결정할 수 있도록 근거를 정리했습니다.</a:t>
            </a:r>
            <a:endParaRPr lang="en-US" sz="135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1578437"/>
                <a:gridCol w="3382366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대상자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역할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관심사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결정하실 것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CFO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최종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연결 일정 · 공시 리스크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파일럿 승인 · 본 계약 여부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연결회계 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연결 책임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내부거래 대사 · 조정 시간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병행 범위 · 검증 기준 확정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자회사 재무 담당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데이터 제출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TB 제출 · 대사 부담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제출 일정 · 양식 협의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외부감사인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자문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연결조정 근거 · 증적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병행 결과 검토(자문)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IT · ERP 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기술 검토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회사 간 데이터 연결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설치 환경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선택안 비교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세 가지 선택안 중 B안을 권합니다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작게 확인하고, 숫자로 검증된 만큼만 넓히는 것이 투자 리스크가 가장 낮습니다.</a:t>
            </a:r>
            <a:endParaRPr lang="en-US" sz="135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1465692"/>
                <a:gridCol w="3044129"/>
                <a:gridCol w="3607857"/>
                <a:gridCol w="3156875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A. 현행 유지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B. 파일럿 (권장)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C. 전면 도입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지금 방식 유지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분기 연결 1회 기존 방식과 병행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연결결산 전 과정 · 전 자회사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투자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 (반복 업무 비용 지속)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플랫폼 무료 · 파일럿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솔루션 구독 · 셋업 · 유지보수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 확정 후 [ ]개월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얻는 것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[고객사] 숫자로 효과 · 통제 확인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전체 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리스크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지연 · 반복 입력 · 숫자 불일치 지속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낮음 — 인수 기준 미달 시 확대 중단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검증 전 전면 적용 부담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기준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기준을 충족하면 다음 단계로 진행합니다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결정 기준을 미리 합의해 두면, 결과 보고 자리에서 바로 결정할 수 있습니다.</a:t>
            </a:r>
            <a:endParaRPr lang="en-US" sz="135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254910"/>
                <a:gridCol w="5186294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충족 조건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확인 자료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처리 성공률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최근 10회 중 9회 이상 성공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10회 반복 검증 보고서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숫자의 일관성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조회 · 보고 업무는 10회 모두 같은 숫자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회차별 결과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데이터 보호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전표 변경 0건 · 멈춘 회차에서 누른 단추 0개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시작 전 전표 목록 대비 감시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KPI 기준선 대비 처리 시간 개선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· 후 측정치 [ 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결재 · 송금은 사람이 승인, 증적 확보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승인 이력 · 처리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일정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4주 안에 결정하고 바로 착수합니다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1주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제안 검토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검토자별로 관심사 슬라이드를 확인하고 질문을 모읍니다.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113532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2988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15868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2주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데모 · 질의응답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데모로 실제 앱을 확인하고, 기술 · 통제 · 계약 질문에 답합니다.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989320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91656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회의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CFO 주재로 B안 · 결정 기준 · 담당자를 확정합니다.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865108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84564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267444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4주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파일럿 착수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킥오프 후 1주차 설치 · 가르치기를 시작합니다.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5166360"/>
            <a:ext cx="112745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결정 회의 일정: [ ]월 [ ]일 · 참석: CFO · 연결회계 팀장 · 자회사 재무 담당 · 외부감사인 · IT · ERP 팀장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요청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CFO께 요청드리는 결정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연결결산 솔루션 파일럿 승인 — 다음 분기 연결 1회 병행 적용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파일럿 승인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범위: 분기 연결 1회 기존 방식과 병행. 결정 기준을 충족하면 다음 단계를 결정합니다.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합의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앞 장의 결정 기준을 그대로 쓰거나 [고객사] 기준으로 고쳐 확정합니다.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담당자 지정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연결회계 팀장 · 외부감사인 담당자를 지정해 주시면 바로 착수합니다.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제안사 소개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부록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피지비앤컴퍼니를 소개합니다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63040"/>
            <a:ext cx="5303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피지비앤컴퍼니(PGB&amp;Company)</a:t>
            </a:r>
            <a:endParaRPr lang="en-US" sz="1800" dirty="0"/>
          </a:p>
          <a:p>
            <a:pPr eaLnBrk="0" latinLnBrk="0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SAP 운영 단계에서 과제 성격의 프로젝트를 수행하는 회사입니다. SAP 표준 기능은 그대로 두고, 업무에 필요한 확장 앱과 AI로 SAP를 더 잘 쓰게 합니다.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32918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33832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확장 앱 솔루션 공급 — 경비처리 · 회계 결산 · 세무 신고 · 사업계획 및 분석 · 연결결산 · IFRS 18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46634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47548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②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IFRS 18(K-IFRS 1118) 컨설팅 — 범주 분류 설계부터 보고서 · 주석까지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1792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공식 자격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SAP FI · CO · SD · MM · PP · HR 공식 자격이 있는 컨설턴트가 설계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0684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18972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구축 경험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918972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S/4HANA 퍼블릭(Public Edition) · PCE 모두 구축한 컨설턴트가 설계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21792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플랫폼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고객사 단독 서버 설치형 SAP 확장 앱 플랫폼 · AI로 개발 · 테스트 · 배포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00684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18972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공개 자료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918972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기술 블로그(pgbe.co.kr/blog)에 앱 화면 · 소개 영상 · 검증 결과 공개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4000" b="1" dirty="0">
                <a:solidFill>
                  <a:srgbClr val="1D2D3E"/>
                </a:solidFill>
              </a:rPr>
              <a:t>감사합니다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"회사가 늘어나도,</a:t>
            </a:r>
            <a:endParaRPr lang="en-US" sz="1800" dirty="0"/>
          </a:p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연결결산은 같은 기준 같은 숫자로 마감합니다."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206240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담당자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920240" y="420624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임민택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590288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이메일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920240" y="4590288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lmt@pgbe.co.kr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4974336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홈페이지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4974336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pgbe.co.kr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5358384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데모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920240" y="5358384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demo.ui5.co.kr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858000" y="5943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PGB&amp;Company · 피지비앤컴퍼니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GB Proposal Horizon">
  <a:themeElements>
    <a:clrScheme name="PGB Proposal Horizon">
      <a:dk1>
        <a:srgbClr val="1D2D3E"/>
      </a:dk1>
      <a:lt1>
        <a:srgbClr val="FFFFFF"/>
      </a:lt1>
      <a:dk2>
        <a:srgbClr val="1D2D3E"/>
      </a:dk2>
      <a:lt2>
        <a:srgbClr val="F5F6F7"/>
      </a:lt2>
      <a:accent1>
        <a:srgbClr val="0064D9"/>
      </a:accent1>
      <a:accent2>
        <a:srgbClr val="0064D9"/>
      </a:accent2>
      <a:accent3>
        <a:srgbClr val="E76500"/>
      </a:accent3>
      <a:accent4>
        <a:srgbClr val="188918"/>
      </a:accent4>
      <a:accent5>
        <a:srgbClr val="556B82"/>
      </a:accent5>
      <a:accent6>
        <a:srgbClr val="D1EFFF"/>
      </a:accent6>
      <a:hlink>
        <a:srgbClr val="0064D9"/>
      </a:hlink>
      <a:folHlink>
        <a:srgbClr val="7800A4"/>
      </a:folHlink>
    </a:clrScheme>
    <a:fontScheme name="PGB Proposal Horizon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PGB&amp;Company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연결결산 솔루션 제안서</dc:title>
  <dc:subject>PptxGenJS Presentation</dc:subject>
  <dc:creator>피지비앤컴퍼니</dc:creator>
  <cp:lastModifiedBy>피지비앤컴퍼니</cp:lastModifiedBy>
  <cp:revision>1</cp:revision>
  <dcterms:created xsi:type="dcterms:W3CDTF">2026-11-06T03:41:02Z</dcterms:created>
  <dcterms:modified xsi:type="dcterms:W3CDTF">2026-11-06T03:41:02Z</dcterms:modified>
</cp:coreProperties>
</file>