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표지" id="{5b368434-f4ea-48ea-3153-15f2e88b35dd}">
          <p14:sldIdLst>
            <p14:sldId id="256"/>
            <p14:sldId id="257"/>
            <p14:sldId id="258"/>
          </p14:sldIdLst>
        </p14:section>
        <p14:section name="제안 배경" id="{6c6ad7ba-34ed-2cc4-abec-2fcfc2806c1e}">
          <p14:sldIdLst>
            <p14:sldId id="259"/>
            <p14:sldId id="260"/>
            <p14:sldId id="261"/>
          </p14:sldIdLst>
        </p14:section>
        <p14:section name="대응 방안" id="{2191031f-ab1f-c530-b7ce-6994e9256c6f}">
          <p14:sldIdLst>
            <p14:sldId id="262"/>
            <p14:sldId id="263"/>
            <p14:sldId id="264"/>
          </p14:sldIdLst>
        </p14:section>
        <p14:section name="기능 상세" id="{f5dab939-5385-b4f7-ffd0-d680e83db3da}">
          <p14:sldIdLst>
            <p14:sldId id="265"/>
            <p14:sldId id="266"/>
            <p14:sldId id="267"/>
            <p14:sldId id="268"/>
          </p14:sldIdLst>
        </p14:section>
        <p14:section name="구축 사례" id="{c1eea231-fe2f-ff72-abc9-bdf61f4827a4}">
          <p14:sldIdLst>
            <p14:sldId id="269"/>
            <p14:sldId id="270"/>
            <p14:sldId id="271"/>
          </p14:sldIdLst>
        </p14:section>
        <p14:section name="도입 방안" id="{adb06353-91ff-caee-6a0b-f230ab70c18c}">
          <p14:sldIdLst>
            <p14:sldId id="272"/>
            <p14:sldId id="273"/>
            <p14:sldId id="274"/>
            <p14:sldId id="275"/>
          </p14:sldIdLst>
        </p14:section>
        <p14:section name="의사결정" id="{6b2aa021-04e5-364d-868c-649a7cbfd593}">
          <p14:sldIdLst>
            <p14:sldId id="276"/>
            <p14:sldId id="277"/>
            <p14:sldId id="278"/>
            <p14:sldId id="279"/>
            <p14:sldId id="280"/>
            <p14:sldId id="281"/>
          </p14:sldIdLst>
        </p14:section>
        <p14:section name="부록" id="{9e41c7e6-57ea-dac9-627c-56c30ff49bbf}">
          <p14:sldIdLst>
            <p14:sldId id="282"/>
          </p14:sldIdLst>
        </p14:section>
        <p14:section name="마무리" id="{b2e80c08-a0c2-4c27-28b4-478131a78118}">
          <p14:sldIdLst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CONTENT-image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DARK-image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3093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850" dirty="0">
                <a:solidFill>
                  <a:srgbClr val="556B82"/>
                </a:solidFill>
              </a:rPr>
              <a:t>PGB&amp;Company · 피지비앤컴퍼니  |  IFRS 18 솔루션 제안서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4727448" y="63093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850" dirty="0">
                <a:solidFill>
                  <a:srgbClr val="556B82"/>
                </a:solidFill>
              </a:rPr>
              <a:t>Confidential · 검토용 자료</a:t>
            </a:r>
            <a:endParaRPr lang="en-US" sz="85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2"/>
                </a:solidFill>
              </a:defRPr>
            </a:lvl1pPr>
          </a:lstStyle>
          <a:p>
            <a:pPr eaLnBrk="0" latinLnBrk="0"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image" Target="../media/image-13-2.jpg"/><Relationship Id="rId3" Type="http://schemas.openxmlformats.org/officeDocument/2006/relationships/image" Target="../media/image-13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48640"/>
            <a:ext cx="1005840" cy="347472"/>
          </a:xfrm>
          <a:prstGeom prst="roundRect">
            <a:avLst>
              <a:gd name="adj" fmla="val 21053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48640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200" b="1" dirty="0">
                <a:solidFill>
                  <a:srgbClr val="1D2D3E"/>
                </a:solidFill>
              </a:rPr>
              <a:t>제안서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3444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800" dirty="0">
                <a:solidFill>
                  <a:srgbClr val="556B82"/>
                </a:solidFill>
              </a:rPr>
              <a:t>[고객사]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91640"/>
            <a:ext cx="4480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IFRS 18 솔루션 · 컨설팅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337560"/>
            <a:ext cx="4480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dirty="0">
                <a:solidFill>
                  <a:srgbClr val="556B82"/>
                </a:solidFill>
              </a:rPr>
              <a:t>K-IFRS 제1118호 재무제표 표시와 공시 — 손익 범주 분류 설계부터 IFRS 18 보고서 · 주석까지, 컨설팅과 앱으로 함께 대응합니다.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480060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556B82"/>
                </a:solidFill>
              </a:rPr>
              <a:t>제안사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4800600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1D2D3E"/>
                </a:solidFill>
              </a:rPr>
              <a:t>피지비앤컴퍼니 (PGB&amp;Company)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5129784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556B82"/>
                </a:solidFill>
              </a:rPr>
              <a:t>담당자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1463040" y="5129784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1D2D3E"/>
                </a:solidFill>
              </a:rPr>
              <a:t>임민택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458968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556B82"/>
                </a:solidFill>
              </a:rPr>
              <a:t>작성일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1463040" y="5458968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1D2D3E"/>
                </a:solidFill>
              </a:rPr>
              <a:t>2026-11-06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5788152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556B82"/>
                </a:solidFill>
              </a:rPr>
              <a:t>버전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1463040" y="5788152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1D2D3E"/>
                </a:solidFill>
              </a:rPr>
              <a:t>v1.0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48640" y="4663440"/>
            <a:ext cx="4480560" cy="0"/>
          </a:xfrm>
          <a:prstGeom prst="line">
            <a:avLst/>
          </a:prstGeom>
          <a:noFill/>
          <a:ln w="12700">
            <a:solidFill>
              <a:srgbClr val="1D2D3E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48640" y="617220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850" dirty="0">
                <a:solidFill>
                  <a:srgbClr val="556B82"/>
                </a:solidFill>
              </a:rPr>
              <a:t>본 문서는 검토용으로 작성되었으며, 제안사의 동의 없이 외부에 배포할 수 없습니다.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5349921" y="484632"/>
            <a:ext cx="6262278" cy="588873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8" name="Image 0" descr="cover_dg3_0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68209" y="502920"/>
            <a:ext cx="6225702" cy="58521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결정 요약</a:t>
            </a:r>
            <a:endParaRPr lang="en-US" sz="10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이 제안서로 결정하실 것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IFRS 18 영향 분석 착수 승인 — 2027년 시행 전 비교 손익계산서 확보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457200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결정권자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최종 결정: CFO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검토: 공시 · 결산 팀장 · 감사위원회 · 외부감사인 · IT · ERP 팀장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306824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35424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5129784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권장안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535424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B. 파일럿 (권장) — 최근 결산 1개 기간 현행 · IFRS 18 비교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비교: A. 현행 유지 · C. 전면 도입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56448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85048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03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8979408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결정 기준 · 일정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8385048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최근 10회 중 9회 이상 성공 · 기존 데이터 변경 0건 · KPI 개선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4주 안에 결정, 결정 다음 주 착수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목차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73736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73736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01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1463040" y="179222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제안 배경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IFRS 18이 바꾸는 것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260604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260604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02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266090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대응 방안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컨설팅 + 앱 + accelerator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347472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31520" y="347472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03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1463040" y="352958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기능 상세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IFRS 18 보고서 앱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48640" y="434340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31520" y="434340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04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1463040" y="439826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구축 사례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제조업 · 식품 제조 유통업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217920" y="173736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00800" y="173736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05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7132320" y="179222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도입 방안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일정 · 가격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217920" y="260604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400800" y="260604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06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7132320" y="266090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의사결정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대상자 · 선택안 · 결정 기준 · 일정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217920" y="347472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400800" y="347472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07</a:t>
            </a:r>
            <a:endParaRPr lang="en-US" sz="2000" dirty="0"/>
          </a:p>
        </p:txBody>
      </p:sp>
      <p:sp>
        <p:nvSpPr>
          <p:cNvPr id="23" name="Text 21"/>
          <p:cNvSpPr txBox="1"/>
          <p:nvPr/>
        </p:nvSpPr>
        <p:spPr>
          <a:xfrm>
            <a:off x="7132320" y="352958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부록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가격 · 제안사 소개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01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제안 배경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IFRS 18은 손익계산서의 구조 자체를 바꿉니다.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499616"/>
            <a:ext cx="5056632" cy="3858768"/>
          </a:xfrm>
          <a:prstGeom prst="roundRect">
            <a:avLst>
              <a:gd name="adj" fmla="val 3791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812280" y="1764792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949440" y="172821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949440" y="229514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대응 방안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949440" y="286207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기능 상세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949440" y="342900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구축 사례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399592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456285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06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44018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4401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IFRS 18 핵심 변화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제안 배경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IFRS 18(K-IFRS 제1118호)이 바꾸는 네 가지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463040"/>
            <a:ext cx="2612898" cy="3291840"/>
          </a:xfrm>
          <a:prstGeom prst="roundRect">
            <a:avLst>
              <a:gd name="adj" fmla="val 489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664208"/>
            <a:ext cx="160705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손익 다섯 범주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2286000"/>
            <a:ext cx="2155698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손익 항목을 영업 · 투자 · 재무 · 법인세 · 중단영업 다섯 범주로 나눕니다.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344418" y="1463040"/>
            <a:ext cx="2612898" cy="3291840"/>
          </a:xfrm>
          <a:prstGeom prst="roundRect">
            <a:avLst>
              <a:gd name="adj" fmla="val 489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73018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4167378" y="1664208"/>
            <a:ext cx="160705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필수 소계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573018" y="2286000"/>
            <a:ext cx="2155698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영업손익과 재무 및 법인세 차감 전 손익 두 소계를 표시합니다.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231636" y="1463040"/>
            <a:ext cx="2612898" cy="3291840"/>
          </a:xfrm>
          <a:prstGeom prst="roundRect">
            <a:avLst>
              <a:gd name="adj" fmla="val 489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60236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03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7054596" y="1664208"/>
            <a:ext cx="160705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경영진 성과측정치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6460236" y="2286000"/>
            <a:ext cx="2155698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회사가 외부에 쓰는 성과측정치(MPM)를 주석으로 공시하고 조정 내역을 설명합니다.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9118854" y="1463040"/>
            <a:ext cx="2612898" cy="3291840"/>
          </a:xfrm>
          <a:prstGeom prst="roundRect">
            <a:avLst>
              <a:gd name="adj" fmla="val 489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9347454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04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9941814" y="1664208"/>
            <a:ext cx="160705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현금흐름표 시작점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9347454" y="2286000"/>
            <a:ext cx="2155698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간접법 현금흐름표가 영업손익에서 시작하고, 이자 · 배당 분류가 바뀝니다.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1658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1658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SAP 대응 과제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제안 배경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기준서 변경은 SAP 계정과 보고 구조의 변경입니다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783080"/>
            <a:ext cx="5120640" cy="4434840"/>
          </a:xfrm>
          <a:prstGeom prst="roundRect">
            <a:avLst>
              <a:gd name="adj" fmla="val 288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96596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지금의 방식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37744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사람이 반복하는 일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28803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계정별 범주를 엑셀로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accent5"/>
                </a:solidFill>
              </a:rPr>
              <a:t>계정마다 범주를 엑셀로 관리하고 소계를 수식으로 다시 맞춥니다.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36804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두 기준 표를 따로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accent5"/>
                </a:solidFill>
              </a:rPr>
              <a:t>현행과 IFRS 18 손익계산서를 따로 만들어 손으로 대조합니다.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44805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주석 숫자를 별도로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accent5"/>
                </a:solidFill>
              </a:rPr>
              <a:t>주석 숫자를 따로 만들어 본문과 다시 맞춥니다.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943600" y="3657600"/>
            <a:ext cx="292608" cy="548640"/>
          </a:xfrm>
          <a:prstGeom prst="chevron">
            <a:avLst/>
          </a:prstGeom>
          <a:solidFill>
            <a:srgbClr val="0064D9"/>
          </a:solidFill>
          <a:ln w="12700">
            <a:solidFill>
              <a:srgbClr val="0064D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11112" y="1783080"/>
            <a:ext cx="5120640" cy="4434840"/>
          </a:xfrm>
          <a:prstGeom prst="roundRect">
            <a:avLst>
              <a:gd name="adj" fmla="val 2887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931152" y="196596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800" b="1" dirty="0">
                <a:solidFill>
                  <a:srgbClr val="1D2D3E"/>
                </a:solidFill>
              </a:rPr>
              <a:t>앞으로의 방식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931152" y="237744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rgbClr val="556B82"/>
                </a:solidFill>
              </a:rPr>
              <a:t>앱과 AI가 처리하고 사람은 판단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6931152" y="28803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1D2D3E"/>
                </a:solidFill>
              </a:rPr>
              <a:t>업무 프로그램에 AI 기능 탑재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56B82"/>
                </a:solidFill>
              </a:rPr>
              <a:t>모든 업무 앱에 AI 패널이 들어 있어, 앱을 학습한 AI가 지시 한 줄로 조회 · 입력 · 보고를 처리합니다.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931152" y="36804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1D2D3E"/>
                </a:solidFill>
              </a:rPr>
              <a:t>계정 단위 범주 분류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56B82"/>
                </a:solidFill>
              </a:rPr>
              <a:t>판단 기준으로 미리 채운 범주를 확인 · 수정하면 소계가 즉시 다시 계산됩니다.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931152" y="44805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1D2D3E"/>
                </a:solidFill>
              </a:rPr>
              <a:t>현행 · IFRS 18 비교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56B82"/>
                </a:solidFill>
              </a:rPr>
              <a:t>소계별 차이와 차이를 만든 계정을 한 화면에서 설명합니다.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6931152" y="52806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1D2D3E"/>
                </a:solidFill>
              </a:rPr>
              <a:t>같은 숫자로 주석 6개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56B82"/>
                </a:solidFill>
              </a:rPr>
              <a:t>본문과 같은 엔진에서 주석을 만듭니다.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02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대응 방안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컨설팅으로 기준을 세우고, 앱으로 매 결산 같은 숫자를 만듭니다.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499616"/>
            <a:ext cx="5056632" cy="3858768"/>
          </a:xfrm>
          <a:prstGeom prst="roundRect">
            <a:avLst>
              <a:gd name="adj" fmla="val 3791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172821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812280" y="2331720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949440" y="229514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대응 방안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949440" y="286207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기능 상세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949440" y="342900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구축 사례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399592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456285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06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대응 방안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대응 방안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컨설팅 · 설정 · 앱 · 운영의 네 단계로 대응합니다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554480"/>
            <a:ext cx="2647188" cy="2103120"/>
          </a:xfrm>
          <a:prstGeom prst="roundRect">
            <a:avLst>
              <a:gd name="adj" fmla="val 608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컨설팅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영향 분석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468880"/>
            <a:ext cx="22814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기준서 조항별 점검 항목을 영향도 순으로 세우고, SAP 영향 영역과 판단 필요 여부를 매트릭스로 정리합니다.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113532" y="249631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332988" y="1554480"/>
            <a:ext cx="2647188" cy="2103120"/>
          </a:xfrm>
          <a:prstGeom prst="roundRect">
            <a:avLst>
              <a:gd name="adj" fmla="val 608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15868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설계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3515868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범주 · 계정 매핑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515868" y="2468880"/>
            <a:ext cx="22814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손익 계정을 전수 매핑하고 구 · 신 비교표와 IMG 설정 변경 정의서를 만듭니다.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989320" y="249631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08776" y="1554480"/>
            <a:ext cx="2647188" cy="2103120"/>
          </a:xfrm>
          <a:prstGeom prst="roundRect">
            <a:avLst>
              <a:gd name="adj" fmla="val 608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391656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구현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6391656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IFRS 18 보고서 앱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6391656" y="2468880"/>
            <a:ext cx="22814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범주 분류 · 비교 재무제표 · 현금흐름 · 주석을 하나의 결산 앱으로 만듭니다.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8865108" y="249631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084564" y="1554480"/>
            <a:ext cx="2647188" cy="2103120"/>
          </a:xfrm>
          <a:prstGeom prst="roundRect">
            <a:avLst>
              <a:gd name="adj" fmla="val 6087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9267444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rgbClr val="556B82"/>
                </a:solidFill>
              </a:rPr>
              <a:t>운영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9267444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rgbClr val="1D2D3E"/>
                </a:solidFill>
              </a:rPr>
              <a:t>매 결산 같은 숫자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9267444" y="2468880"/>
            <a:ext cx="22814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rgbClr val="556B82"/>
                </a:solidFill>
              </a:rPr>
              <a:t>법인이 늘어도 같은 기준으로 적용하고, 결산마다 보고서와 주석을 같은 숫자로 만듭니다.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4430268" y="3913632"/>
            <a:ext cx="3328416" cy="209397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26" name="Image 0" descr="zaccel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8556" y="3931920"/>
            <a:ext cx="3291840" cy="2057400"/>
          </a:xfrm>
          <a:prstGeom prst="rect">
            <a:avLst/>
          </a:prstGeom>
        </p:spPr>
      </p:pic>
      <p:sp>
        <p:nvSpPr>
          <p:cNvPr id="27" name="Text 24"/>
          <p:cNvSpPr txBox="1"/>
          <p:nvPr/>
        </p:nvSpPr>
        <p:spPr>
          <a:xfrm>
            <a:off x="457200" y="6035040"/>
            <a:ext cx="11274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구축 · IFRS 18 과제 프로젝트용 accelerator — 4단계 30개 화면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08356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0835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accelerator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대응 방안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IFRS 18 구축 템플릿이 담긴 accelerator로 시작합니다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38912" y="1444752"/>
            <a:ext cx="5458968" cy="3425571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7" name="Image 0" descr="zaccel001_0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463040"/>
            <a:ext cx="5422392" cy="338899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6766560" y="1463040"/>
            <a:ext cx="496519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4단계 30개 화면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착수 · 범위진단 → 분석 · 설계 → 설계 · 구현 협의 → 테스트 · 전환 · 운영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6766560" y="2606040"/>
            <a:ext cx="496519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IFRS 18 구축 템플릿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구축 템플릿 17개 파일을 한 파일에 담았습니다.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6766560" y="3749040"/>
            <a:ext cx="496519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산출물 36종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다운로드 한 번으로 Word · 엑셀 · 파워포인트 산출물을 만듭니다.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6766560" y="4892040"/>
            <a:ext cx="496519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단계별 성공 가이드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단계별 성공 가이드를 Word 문서로 내려받습니다.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03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기능 상세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IFRS 18 보고서 앱의 화면과 도입 전 · 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499616"/>
            <a:ext cx="5056632" cy="3858768"/>
          </a:xfrm>
          <a:prstGeom prst="roundRect">
            <a:avLst>
              <a:gd name="adj" fmla="val 3791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172821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949440" y="229514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대응 방안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812280" y="2898648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949440" y="286207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기능 상세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949440" y="342900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구축 사례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399592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456285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06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28930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28930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1 · 보고서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IFRS 18 보고서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결산 데이터로 손익 · 현금흐름 범주를 분류하고, 현행과 IFRS 18 재무제표를 비교해 주석까지 같은 숫자로 만드는 결산 통합 앱입니다.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48056" y="1764792"/>
            <a:ext cx="6693408" cy="41970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ifrs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" y="1783080"/>
            <a:ext cx="6656832" cy="41605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6016752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작업 흐름과 데이터 확인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7452360" y="182880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01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7955280" y="178308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손익 다섯 범주를 계정 단위로 분류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판단 기준으로 미리 채운 범주를 계정마다 확인 · 수정하고, 바꾸는 즉시 영업손익과 재무 및 법인세 차감전 손익이 다시 계산됩니다.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7452360" y="294894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02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7955280" y="290322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현행과 IFRS 18 손익계산서 비교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소계별 현행 · IFRS 18 · 차이와 차이를 만든 계정을 한 화면에서 봅니다.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7452360" y="406908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03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7955280" y="402336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현금흐름표 시작점 변경 자동 반영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손익범주를 바꾼 계정의 비현금 조정 행이 자동으로 따라 바뀌어, 영업손익에서 시작하는 간접법이 맞게 유지됩니다.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7452360" y="518922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04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7955280" y="514350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간접법과 예금 입출금(직접법) 대사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예금 계정 전표를 현금흐름구분별로 모아 간접법 활동별 금액과 맞춰 봅니다.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28930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28930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1 · 보고서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IFRS 18 보고서 — 도입 전 · 도입 후</a:t>
            </a:r>
            <a:endParaRPr lang="en-US" sz="26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7726680" cy="914400"/>
        </p:xfrm>
        <a:graphic>
          <a:graphicData uri="http://schemas.openxmlformats.org/drawingml/2006/table">
            <a:tbl>
              <a:tblPr/>
              <a:tblGrid>
                <a:gridCol w="1699870"/>
                <a:gridCol w="2781605"/>
                <a:gridCol w="3245206"/>
              </a:tblGrid>
              <a:tr h="4114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포인트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전 — 사람이 직접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후 — AI에게 지시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손익 다섯 범주를 계정 단위로 분류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계정별 범주를 엑셀로 관리하고 소계를 수식으로 다시 맞춰야 합니다.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0064D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“미분류 계정 알려 줘” → </a:t>
                      </a:r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범주가 비어 있는 계정을 찾아 분류안을 냅니다.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현행과 IFRS 18 손익계산서 비교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두 기준의 표를 따로 만들어 손으로 대조합니다.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0064D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“현행과 IFRS 18 비교” → </a:t>
                      </a:r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소계별 차이와 원인 계정을 정리합니다.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현금흐름표 시작점 변경 자동 반영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조정 항목을 하나씩 다시 분류하다 활동별 합계가 어긋나기 쉽습니다.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바뀐 현금흐름표와 활동별 합계 검증 결과를 보고합니다.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간접법과 예금 입출금(직접법) 대사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간접법 숫자의 근거를 따로 검증하기 어렵습니다.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간접법 · 직접법 대사 차이만 골라 보고합니다.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숫자에서 근거 계정까지 한 번에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보고서 숫자와 계정 잔액을 원장 화면에서 다시 찾아 맞춥니다.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0064D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“이 영업손익 근거” → </a:t>
                      </a:r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근거 계정까지 바로 찾아 보여 줍니다.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8394192" y="1481023"/>
            <a:ext cx="3355848" cy="4536034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aipanel_1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2480" y="1499311"/>
            <a:ext cx="3319272" cy="449945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1658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1658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1 · 화면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IFRS 18 보고서 — 주요 화면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38912" y="1444752"/>
            <a:ext cx="6803136" cy="426567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7" name="Image 0" descr="zifrs001_0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463040"/>
            <a:ext cx="6766560" cy="42291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57200" y="576529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손익계산서 비교(구-신)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8005572" y="1444752"/>
            <a:ext cx="3218688" cy="20253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0" name="Image 1" descr="zifrs001_05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3860" y="1463040"/>
            <a:ext cx="3182112" cy="19888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498080" y="350672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눌러서 근거 보기</a:t>
            </a:r>
            <a:endParaRPr lang="en-US" sz="1000" dirty="0"/>
          </a:p>
        </p:txBody>
      </p:sp>
      <p:sp>
        <p:nvSpPr>
          <p:cNvPr id="12" name="Shape 8"/>
          <p:cNvSpPr/>
          <p:nvPr/>
        </p:nvSpPr>
        <p:spPr>
          <a:xfrm>
            <a:off x="8005572" y="3890772"/>
            <a:ext cx="3218688" cy="20253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3" name="Image 2" descr="zifrs001_06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3860" y="3909060"/>
            <a:ext cx="3182112" cy="198882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498080" y="595274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현금흐름표 분류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04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구축 사례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제조업 · 식품 제조 유통업 IFRS 18 대응 사례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499616"/>
            <a:ext cx="5056632" cy="3858768"/>
          </a:xfrm>
          <a:prstGeom prst="roundRect">
            <a:avLst>
              <a:gd name="adj" fmla="val 3791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172821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949440" y="229514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대응 방안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949440" y="286207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기능 상세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812280" y="3465576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949440" y="342900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구축 사례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399592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456285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06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구축 사례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구축 사례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IFRS 18 SAP 대응 사례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두 사례 모두 결과를 설정가이드 · 설계서 · 체크리스트로 남겨, 법인이 늘어도 같은 기준으로 적용하게 했습니다.</a:t>
            </a:r>
            <a:endParaRPr lang="en-US" sz="135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254910"/>
                <a:gridCol w="4735312"/>
                <a:gridCol w="4284330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사례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접근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결과물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제조업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손익 항목을 다섯 범주로 나누고, 두 필수 소계가 서도록 재무제표 표시 구조를 다시 설계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IMG 설정가이드 · 개발설계서 · 설정항목 체크리스트 세 벌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식품 제조 · 유통업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기준서 조항 13개 항목을 영향도 순으로 세우고 SAP 영향 영역 · 구축 방안 · 판단 필요 여부를 매트릭스로 정리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손익 계정 652건 전수 매핑 · 구 · 신 비교표 4종 · IMG 설정 변경 정의서 8건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457200" y="5852160"/>
            <a:ext cx="11274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출처: pgbe.co.kr/blog — IFRS 18 구축 사례(제조업), IFRS 18 SAP 구축 방안 사례(식품 제조 · 유통업)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사례 숫자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구축 사례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숫자로 보는 IFRS 18 대응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828800"/>
            <a:ext cx="2612898" cy="2377440"/>
          </a:xfrm>
          <a:prstGeom prst="roundRect">
            <a:avLst>
              <a:gd name="adj" fmla="val 5385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965960"/>
            <a:ext cx="22471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4400" b="1" dirty="0">
                <a:solidFill>
                  <a:schemeClr val="tx2"/>
                </a:solidFill>
              </a:rPr>
              <a:t>5</a:t>
            </a:r>
            <a:endParaRPr lang="en-US" sz="44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3108960"/>
            <a:ext cx="22471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손익 범주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520440"/>
            <a:ext cx="2247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algn="ctr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영업 · 투자 · 재무 · 법인세 · 중단영업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344418" y="1828800"/>
            <a:ext cx="2612898" cy="2377440"/>
          </a:xfrm>
          <a:prstGeom prst="roundRect">
            <a:avLst>
              <a:gd name="adj" fmla="val 5385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7298" y="1965960"/>
            <a:ext cx="22471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4400" b="1" dirty="0">
                <a:solidFill>
                  <a:schemeClr val="tx2"/>
                </a:solidFill>
              </a:rPr>
              <a:t>2</a:t>
            </a:r>
            <a:endParaRPr lang="en-US" sz="4400" dirty="0"/>
          </a:p>
        </p:txBody>
      </p:sp>
      <p:sp>
        <p:nvSpPr>
          <p:cNvPr id="12" name="Text 10"/>
          <p:cNvSpPr txBox="1"/>
          <p:nvPr/>
        </p:nvSpPr>
        <p:spPr>
          <a:xfrm>
            <a:off x="3527298" y="3108960"/>
            <a:ext cx="22471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필수 소계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527298" y="3520440"/>
            <a:ext cx="2247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algn="ctr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영업손익 · 재무 및 법인세 차감 전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231636" y="1828800"/>
            <a:ext cx="2612898" cy="2377440"/>
          </a:xfrm>
          <a:prstGeom prst="roundRect">
            <a:avLst>
              <a:gd name="adj" fmla="val 5385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14516" y="1965960"/>
            <a:ext cx="22471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4400" b="1" dirty="0">
                <a:solidFill>
                  <a:schemeClr val="tx2"/>
                </a:solidFill>
              </a:rPr>
              <a:t>652건</a:t>
            </a:r>
            <a:endParaRPr lang="en-US" sz="4400" dirty="0"/>
          </a:p>
        </p:txBody>
      </p:sp>
      <p:sp>
        <p:nvSpPr>
          <p:cNvPr id="16" name="Text 14"/>
          <p:cNvSpPr txBox="1"/>
          <p:nvPr/>
        </p:nvSpPr>
        <p:spPr>
          <a:xfrm>
            <a:off x="6414516" y="3108960"/>
            <a:ext cx="22471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손익 계정 전수 매핑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6414516" y="3520440"/>
            <a:ext cx="2247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algn="ctr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식품 제조 · 유통업 사례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9118854" y="1828800"/>
            <a:ext cx="2612898" cy="2377440"/>
          </a:xfrm>
          <a:prstGeom prst="roundRect">
            <a:avLst>
              <a:gd name="adj" fmla="val 5385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9301734" y="1965960"/>
            <a:ext cx="22471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4400" b="1" dirty="0">
                <a:solidFill>
                  <a:schemeClr val="tx2"/>
                </a:solidFill>
              </a:rPr>
              <a:t>6개</a:t>
            </a:r>
            <a:endParaRPr lang="en-US" sz="4400" dirty="0"/>
          </a:p>
        </p:txBody>
      </p:sp>
      <p:sp>
        <p:nvSpPr>
          <p:cNvPr id="20" name="Text 18"/>
          <p:cNvSpPr txBox="1"/>
          <p:nvPr/>
        </p:nvSpPr>
        <p:spPr>
          <a:xfrm>
            <a:off x="9301734" y="3108960"/>
            <a:ext cx="22471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같은 숫자로 만드는 주석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9301734" y="3520440"/>
            <a:ext cx="2247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algn="ctr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보고서 앱 주석 엔진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05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도입 방안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일정 · 가격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499616"/>
            <a:ext cx="5056632" cy="3858768"/>
          </a:xfrm>
          <a:prstGeom prst="roundRect">
            <a:avLst>
              <a:gd name="adj" fmla="val 3791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172821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949440" y="229514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대응 방안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949440" y="286207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기능 상세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949440" y="342900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구축 사례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812280" y="4032504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949440" y="399592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456285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06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연결 구조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도입 방안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SAP 표준은 그대로, 확장 앱은 OData로만 연결합니다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확장 앱 플랫폼은 고객사 단독 서버에 설치하는 설치형입니다. SAP 표준 코드를 고치지 않습니다(클린 코어).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1828800"/>
            <a:ext cx="3291840" cy="3017520"/>
          </a:xfrm>
          <a:prstGeom prst="roundRect">
            <a:avLst>
              <a:gd name="adj" fmla="val 4242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20116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사용자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514600"/>
            <a:ext cx="29260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런치패드에서 앱을 찾아 실행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AI 패널에 지시 한 줄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결재 · 송금은 사람이 승인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434840" y="1828800"/>
            <a:ext cx="3291840" cy="3017520"/>
          </a:xfrm>
          <a:prstGeom prst="roundRect">
            <a:avLst>
              <a:gd name="adj" fmla="val 4242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7720" y="20116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rgbClr val="1D2D3E"/>
                </a:solidFill>
              </a:rPr>
              <a:t>확장 앱 플랫폼 (고객사 단독 서버)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4617720" y="2514600"/>
            <a:ext cx="29260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556B82"/>
                </a:solidFill>
              </a:rPr>
              <a:t>SAP 확장 앱 · 런치패드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556B82"/>
                </a:solidFill>
              </a:rPr>
              <a:t>AI 학습 자료 (배운 절차 · 성공률)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556B82"/>
                </a:solidFill>
              </a:rPr>
              <a:t>App DEV → App PRD 배포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412480" y="1828800"/>
            <a:ext cx="3319272" cy="3017520"/>
          </a:xfrm>
          <a:prstGeom prst="roundRect">
            <a:avLst>
              <a:gd name="adj" fmla="val 4242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595360" y="2011680"/>
            <a:ext cx="2953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SAP S/4HANA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8595360" y="2514600"/>
            <a:ext cx="2953512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퍼블릭 · PCE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SAP 표준 기능은 그대로 (클린 코어)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원장 · 기준정보의 원천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3749040" y="3063240"/>
            <a:ext cx="658368" cy="411480"/>
          </a:xfrm>
          <a:prstGeom prst="left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3520440" y="3520440"/>
            <a:ext cx="1115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chemeClr val="accent2"/>
                </a:solidFill>
              </a:rPr>
              <a:t>화면 · 지시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7726680" y="3063240"/>
            <a:ext cx="658368" cy="411480"/>
          </a:xfrm>
          <a:prstGeom prst="left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498080" y="3520440"/>
            <a:ext cx="1115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chemeClr val="accent2"/>
                </a:solidFill>
              </a:rPr>
              <a:t>OData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5120640"/>
            <a:ext cx="112745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AI는 SAP 데이터에 직접 접근하지 않습니다. 앱 화면을 조작하고 결과를 대조할 뿐이며, 숫자는 앱이 SAP 데이터로 계산합니다.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추진 일정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도입 방안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시행 전 비교 공시까지 고려해 일정을 잡습니다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IFRS 18은 2027년 1월 1일 이후 시작하는 회계연도부터 적용되며, 비교 기간 재작성이 필요합니다.</a:t>
            </a:r>
            <a:endParaRPr lang="en-US" sz="135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029419"/>
                <a:gridCol w="5637276"/>
                <a:gridCol w="3607857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단계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주요 활동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산출물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1. 영향 분석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기준서 조항별 점검 · SAP 영향 영역 정리 · 판단 필요 항목 도출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영향도 매트릭스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2. 설계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손익 계정 전수 매핑 · 구 · 신 비교표 · IMG 설정 변경 정의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매핑표 · 비교표 · 설정 정의서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3. 구현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IFRS 18 보고서 앱 설치 · 범주 기준 반영 · 주석 구성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보고서 · 주석 6종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4. 비교 공시 준비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비교 기간 재작성 · 현행 대비 차이 설명 자료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비교 재무제표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5. 운영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결산마다 같은 기준으로 보고서 · 주석 생성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결산별 IFRS 18 보고서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가격 제안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도입 방안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[고객사]를 위한 가격 구조를 제안 드립니다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플랫폼은 무료로 제공하고, 솔루션은 필요한 만큼 고르는 구독 방식입니다. 금액은 범위 확정 후 견적서로 드립니다.</a:t>
            </a:r>
            <a:endParaRPr lang="en-US" sz="135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480401"/>
                <a:gridCol w="6764731"/>
                <a:gridCol w="2029419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구분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내용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금액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확장 앱 플랫폼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고객사 단독 서버 설치형 플랫폼, 런치패드 · AI 패널 포함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무료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IFRS 18 컨설팅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영향 분석 · 계정 매핑 · 설정 정의 (accelerator 포함)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[협의]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IFRS 18 보고서 앱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범주 분류 · 비교 재무제표 · 현금흐름 · 주석, 연 단위 구독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[협의]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 학습 셋업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업무 추가 시 절차서 정리와 10회 반복 검증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[협의]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유지보수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SAP 버전 업그레이드 대응 · 앱 개선 · 문의 대응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[협의]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06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의사결정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누가 · 무엇을 · 어떤 기준으로 결정하는가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499616"/>
            <a:ext cx="5056632" cy="3858768"/>
          </a:xfrm>
          <a:prstGeom prst="roundRect">
            <a:avLst>
              <a:gd name="adj" fmla="val 3791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172821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949440" y="229514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대응 방안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949440" y="286207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기능 상세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949440" y="342900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구축 사례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949440" y="399592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812280" y="4599432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949440" y="456285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06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261872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2618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의사결정 대상자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결정에 참여하는 분과 각자 결정하실 것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최종 결정권자는 CFO입니다. 각 검토자의 확인을 거쳐 한 번에 결정할 수 있도록 근거를 정리했습니다.</a:t>
            </a:r>
            <a:endParaRPr lang="en-US" sz="135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480401"/>
                <a:gridCol w="1578437"/>
                <a:gridCol w="3382366"/>
                <a:gridCol w="3833348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대상자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역할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관심사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결정하실 것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CFO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최종 승인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영업손익 변화 · 시장 설명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착수 승인 · 일정 확정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공시 · 결산 팀장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공시 책임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범주 분류 · 주석 작성 부담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계정 분류 기준 확정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감사위원회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보고 대상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공시 영향 · 준비 상태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영향 분석 결과 보고 수령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외부감사인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자문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분류 근거 · 비교 정보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분류 기준 검토(자문)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IT · ERP 팀장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기술 검토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SAP 계정 · 원장 영향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설치 환경 승인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01498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0149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선택안 비교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세 가지 선택안 중 B안을 권합니다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작게 확인하고, 숫자로 검증된 만큼만 넓히는 것이 투자 리스크가 가장 낮습니다.</a:t>
            </a:r>
            <a:endParaRPr lang="en-US" sz="135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1465692"/>
                <a:gridCol w="3044129"/>
                <a:gridCol w="3607857"/>
                <a:gridCol w="3156875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구분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A. 현행 유지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B. 파일럿 (권장)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C. 전면 도입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범위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지금 방식 유지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최근 결산 1개 기간 현행 · IFRS 18 비교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비교기간 전체 · 주석 6개 · 현금흐름표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투자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없음 (반복 업무 비용 지속)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플랫폼 무료 · 파일럿 [협의]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솔루션 구독 · 셋업 · 유지보수 [협의]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—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4주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범위 확정 후 [ ]개월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얻는 것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—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[고객사] 숫자로 효과 · 통제 확인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전체 업무 효과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리스크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지연 · 반복 입력 · 숫자 불일치 지속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낮음 — 인수 기준 미달 시 확대 중단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검증 전 전면 적용 부담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결정 기준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이 기준을 충족하면 다음 단계로 진행합니다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결정 기준을 미리 합의해 두면, 결과 보고 자리에서 바로 결정할 수 있습니다.</a:t>
            </a:r>
            <a:endParaRPr lang="en-US" sz="135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254910"/>
                <a:gridCol w="5186294"/>
                <a:gridCol w="3833348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기준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충족 조건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확인 자료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 처리 성공률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최근 10회 중 9회 이상 성공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10회 반복 검증 보고서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숫자의 일관성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조회 · 보고 업무는 10회 모두 같은 숫자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회차별 결과 비교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기존 데이터 보호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기존 전표 변경 0건 · 멈춘 회차에서 누른 단추 0개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시작 전 전표 목록 대비 감시 기록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업무 효과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KPI 기준선 대비 처리 시간 개선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전 · 후 측정치 [ ]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통제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결재 · 송금은 사람이 승인, 증적 확보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승인 이력 · 처리 기록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결정 일정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4주 안에 결정하고 바로 착수합니다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1주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제안 검토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검토자별로 관심사 슬라이드를 확인하고 질문을 모읍니다.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113532" y="309067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332988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15868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2주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3515868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데모 · 질의응답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515868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데모로 실제 앱을 확인하고, 기술 · 통제 · 계약 질문에 답합니다.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989320" y="309067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08776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391656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3주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6391656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결정 회의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6391656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CFO 주재로 B안 · 결정 기준 · 담당자를 확정합니다.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8865108" y="309067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084564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9267444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rgbClr val="556B82"/>
                </a:solidFill>
              </a:rPr>
              <a:t>4주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9267444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rgbClr val="1D2D3E"/>
                </a:solidFill>
              </a:rPr>
              <a:t>파일럿 착수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9267444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rgbClr val="556B82"/>
                </a:solidFill>
              </a:rPr>
              <a:t>킥오프 후 1주차 설치 · 가르치기를 시작합니다.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457200" y="5166360"/>
            <a:ext cx="112745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결정 회의 일정: [ ]월 [ ]일 · 참석: CFO · 공시 · 결산 팀장 · 감사위원회 · 외부감사인 · IT · ERP 팀장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결정 요청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CFO께 요청드리는 결정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IFRS 18 영향 분석 착수 승인 — 2027년 시행 전 비교 손익계산서 확보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85800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01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280160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파일럿 승인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범위: 최근 결산 1개 기간 현행 · IFRS 18 비교. 결정 기준을 충족하면 다음 단계를 결정합니다.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306824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535424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02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5129784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결정 기준 합의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4535424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앞 장의 결정 기준을 그대로 쓰거나 [고객사] 기준으로 고쳐 확정합니다.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56448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385048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8979408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담당자 지정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385048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공시 · 결산 팀장 · 외부감사인 담당자를 지정해 주시면 바로 착수합니다.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01498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0149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제안사 소개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부록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피지비앤컴퍼니를 소개합니다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63040"/>
            <a:ext cx="5303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latinLnBrk="0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피지비앤컴퍼니(PGB&amp;Company)</a:t>
            </a:r>
            <a:endParaRPr lang="en-US" sz="1800" dirty="0"/>
          </a:p>
          <a:p>
            <a:pPr eaLnBrk="0" latinLnBrk="0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SAP 운영 단계에서 과제 성격의 프로젝트를 수행하는 회사입니다. SAP 표준 기능은 그대로 두고, 업무에 필요한 확장 앱과 AI로 SAP를 더 잘 쓰게 합니다.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57200" y="3291840"/>
            <a:ext cx="5303520" cy="1188720"/>
          </a:xfrm>
          <a:prstGeom prst="roundRect">
            <a:avLst>
              <a:gd name="adj" fmla="val 1076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338328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사업 영역 ①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SAP 확장 앱 솔루션 공급 — 경비처리 · 회계 결산 · 세무 신고 · 사업계획 및 분석 · 연결결산 · IFRS 18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4663440"/>
            <a:ext cx="5303520" cy="1188720"/>
          </a:xfrm>
          <a:prstGeom prst="roundRect">
            <a:avLst>
              <a:gd name="adj" fmla="val 1076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0080" y="475488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사업 영역 ②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SAP IFRS 18(K-IFRS 1118) 컨설팅 — 범주 분류 설계부터 보고서 · 주석까지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217920" y="1463040"/>
            <a:ext cx="2606040" cy="2240280"/>
          </a:xfrm>
          <a:prstGeom prst="roundRect">
            <a:avLst>
              <a:gd name="adj" fmla="val 5714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0" y="164592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rgbClr val="1D2D3E"/>
                </a:solidFill>
              </a:rPr>
              <a:t>공식 자격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0" y="210312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rgbClr val="556B82"/>
                </a:solidFill>
              </a:rPr>
              <a:t>SAP FI · CO · SD · MM · PP · HR 공식 자격이 있는 컨설턴트가 설계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9006840" y="1463040"/>
            <a:ext cx="2606040" cy="2240280"/>
          </a:xfrm>
          <a:prstGeom prst="roundRect">
            <a:avLst>
              <a:gd name="adj" fmla="val 5714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189720" y="164592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구축 경험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9189720" y="210312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SAP S/4HANA 퍼블릭(Public Edition) · PCE 모두 구축한 컨설턴트가 설계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217920" y="3886200"/>
            <a:ext cx="2606040" cy="2240280"/>
          </a:xfrm>
          <a:prstGeom prst="roundRect">
            <a:avLst>
              <a:gd name="adj" fmla="val 5714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400800" y="40690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플랫폼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6400800" y="452628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고객사 단독 서버 설치형 SAP 확장 앱 플랫폼 · AI로 개발 · 테스트 · 배포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006840" y="3886200"/>
            <a:ext cx="2606040" cy="2240280"/>
          </a:xfrm>
          <a:prstGeom prst="roundRect">
            <a:avLst>
              <a:gd name="adj" fmla="val 5714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189720" y="40690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rgbClr val="1D2D3E"/>
                </a:solidFill>
              </a:rPr>
              <a:t>공개 자료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9189720" y="452628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rgbClr val="556B82"/>
                </a:solidFill>
              </a:rPr>
              <a:t>기술 블로그(pgbe.co.kr/blog)에 앱 화면 · 소개 영상 · 검증 결과 공개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1887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4000" b="1" dirty="0">
                <a:solidFill>
                  <a:srgbClr val="1D2D3E"/>
                </a:solidFill>
              </a:rPr>
              <a:t>감사합니다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28600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latinLnBrk="0" indent="0" marL="0">
              <a:buNone/>
            </a:pPr>
            <a:r>
              <a:rPr lang="en-US" sz="1800" i="1" dirty="0">
                <a:solidFill>
                  <a:srgbClr val="556B82"/>
                </a:solidFill>
              </a:rPr>
              <a:t>"기준서가 바뀌어도,</a:t>
            </a:r>
            <a:endParaRPr lang="en-US" sz="1800" dirty="0"/>
          </a:p>
          <a:p>
            <a:pPr eaLnBrk="0" latinLnBrk="0" indent="0" marL="0">
              <a:buNone/>
            </a:pPr>
            <a:r>
              <a:rPr lang="en-US" sz="1800" i="1" dirty="0">
                <a:solidFill>
                  <a:srgbClr val="556B82"/>
                </a:solidFill>
              </a:rPr>
              <a:t>결산마다 같은 숫자로 보고서와 주석을 만듭니다."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4206240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담당자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1920240" y="4206240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1D2D3E"/>
                </a:solidFill>
              </a:rPr>
              <a:t>임민택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4590288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이메일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920240" y="4590288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1D2D3E"/>
                </a:solidFill>
              </a:rPr>
              <a:t>lmt@pgbe.co.kr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4974336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홈페이지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920240" y="4974336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1D2D3E"/>
                </a:solidFill>
              </a:rPr>
              <a:t>pgbe.co.kr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5358384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데모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920240" y="5358384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1D2D3E"/>
                </a:solidFill>
              </a:rPr>
              <a:t>demo.ui5.co.kr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858000" y="59436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1400" b="1" dirty="0">
                <a:solidFill>
                  <a:srgbClr val="1D2D3E"/>
                </a:solidFill>
              </a:rPr>
              <a:t>PGB&amp;Company · 피지비앤컴퍼니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GB Proposal Horizon">
  <a:themeElements>
    <a:clrScheme name="PGB Proposal Horizon">
      <a:dk1>
        <a:srgbClr val="1D2D3E"/>
      </a:dk1>
      <a:lt1>
        <a:srgbClr val="FFFFFF"/>
      </a:lt1>
      <a:dk2>
        <a:srgbClr val="1D2D3E"/>
      </a:dk2>
      <a:lt2>
        <a:srgbClr val="F5F6F7"/>
      </a:lt2>
      <a:accent1>
        <a:srgbClr val="0064D9"/>
      </a:accent1>
      <a:accent2>
        <a:srgbClr val="0064D9"/>
      </a:accent2>
      <a:accent3>
        <a:srgbClr val="E76500"/>
      </a:accent3>
      <a:accent4>
        <a:srgbClr val="188918"/>
      </a:accent4>
      <a:accent5>
        <a:srgbClr val="556B82"/>
      </a:accent5>
      <a:accent6>
        <a:srgbClr val="D1EFFF"/>
      </a:accent6>
      <a:hlink>
        <a:srgbClr val="0064D9"/>
      </a:hlink>
      <a:folHlink>
        <a:srgbClr val="7800A4"/>
      </a:folHlink>
    </a:clrScheme>
    <a:fontScheme name="PGB Proposal Horizon">
      <a:majorFont>
        <a:latin typeface="Malgun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algun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PGB&amp;Company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IFRS 18 솔루션 제안서</dc:title>
  <dc:subject>PptxGenJS Presentation</dc:subject>
  <dc:creator>피지비앤컴퍼니</dc:creator>
  <cp:lastModifiedBy>피지비앤컴퍼니</cp:lastModifiedBy>
  <cp:revision>1</cp:revision>
  <dcterms:created xsi:type="dcterms:W3CDTF">2026-11-06T03:41:03Z</dcterms:created>
  <dcterms:modified xsi:type="dcterms:W3CDTF">2026-11-06T03:41:03Z</dcterms:modified>
</cp:coreProperties>
</file>