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</p:sldIdLst>
  <p:notesMasterIdLst>
    <p:notesMasterId r:id="rId4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표지" id="{062d8e39-b24b-5d3b-6e0a-88a37969e4a1}">
          <p14:sldIdLst>
            <p14:sldId id="256"/>
            <p14:sldId id="257"/>
            <p14:sldId id="258"/>
          </p14:sldIdLst>
        </p14:section>
        <p14:section name="제안 배경" id="{69177da4-090c-abbe-694e-8b81982a3ea4}">
          <p14:sldIdLst>
            <p14:sldId id="259"/>
            <p14:sldId id="260"/>
          </p14:sldIdLst>
        </p14:section>
        <p14:section name="패키지 개요" id="{0253d86f-9dc7-2540-2bf1-9ac5e9faa37f}">
          <p14:sldIdLst>
            <p14:sldId id="261"/>
            <p14:sldId id="262"/>
            <p14:sldId id="263"/>
            <p14:sldId id="264"/>
          </p14:sldIdLst>
        </p14:section>
        <p14:section name="솔루션별 소개" id="{584a9c42-33c3-ef30-c186-1a3daaf75a2a}">
          <p14:sldIdLst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</p14:sldIdLst>
        </p14:section>
        <p14:section name="AI 업무 처리" id="{1e43cb1d-af01-9cca-443f-358e86db6725}">
          <p14:sldIdLst>
            <p14:sldId id="284"/>
            <p14:sldId id="285"/>
            <p14:sldId id="286"/>
            <p14:sldId id="287"/>
            <p14:sldId id="288"/>
          </p14:sldIdLst>
        </p14:section>
        <p14:section name="도입 방안" id="{6e962c0e-7a4f-5cc8-4ac6-3292871cdbf6}">
          <p14:sldIdLst>
            <p14:sldId id="289"/>
            <p14:sldId id="290"/>
            <p14:sldId id="291"/>
            <p14:sldId id="292"/>
          </p14:sldIdLst>
        </p14:section>
        <p14:section name="의사결정" id="{a19a1d9e-b674-96d2-3e08-c3e2e8845fb1}">
          <p14:sldIdLst>
            <p14:sldId id="293"/>
            <p14:sldId id="294"/>
            <p14:sldId id="295"/>
            <p14:sldId id="296"/>
            <p14:sldId id="297"/>
            <p14:sldId id="298"/>
          </p14:sldIdLst>
        </p14:section>
        <p14:section name="부록" id="{71405944-8d38-f511-5124-254a065bfd93}">
          <p14:sldIdLst>
            <p14:sldId id="299"/>
          </p14:sldIdLst>
        </p14:section>
        <p14:section name="마무리" id="{7050f170-8e47-9737-fdd3-f3cef0c58572}">
          <p14:sldIdLst>
            <p14:sldId id="3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notesMaster" Target="notesMasters/notesMaster1.xml"/><Relationship Id="rId48" Type="http://schemas.openxmlformats.org/officeDocument/2006/relationships/presProps" Target="presProps.xml"/><Relationship Id="rId49" Type="http://schemas.openxmlformats.org/officeDocument/2006/relationships/viewProps" Target="viewProps.xml"/><Relationship Id="rId50" Type="http://schemas.openxmlformats.org/officeDocument/2006/relationships/theme" Target="theme/theme1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CONTENT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DARK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3093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PGB&amp;Company · 피지비앤컴퍼니  |  AI 업무 패키지 제안서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4727448" y="630936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Confidential · 검토용 자료</a:t>
            </a:r>
            <a:endParaRPr lang="en-US" sz="85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eaLnBrk="0" latinLnBrk="0"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image" Target="../media/image-8-2.jp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005840" cy="347472"/>
          </a:xfrm>
          <a:prstGeom prst="roundRect">
            <a:avLst>
              <a:gd name="adj" fmla="val 21053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48640"/>
            <a:ext cx="1005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200" b="1" dirty="0">
                <a:solidFill>
                  <a:srgbClr val="1D2D3E"/>
                </a:solidFill>
              </a:rPr>
              <a:t>제안서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dirty="0">
                <a:solidFill>
                  <a:srgbClr val="556B82"/>
                </a:solidFill>
              </a:rPr>
              <a:t>[고객사]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4480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업무 패키지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337560"/>
            <a:ext cx="44805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dirty="0">
                <a:solidFill>
                  <a:srgbClr val="556B82"/>
                </a:solidFill>
              </a:rPr>
              <a:t>경비처리 · 회계 결산 · 세무 신고 · 사업계획 및 분석 · 연결결산 · IFRS 18 — 6개 솔루션 37개 앱을 한 런치패드에서, AI와 함께 실행합니다.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800600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제안사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48006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피지비앤컴퍼니 (PGB&amp;Company)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5129784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담당자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5129784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임민택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458968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작성일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5458968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2026-11-06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788152"/>
            <a:ext cx="914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556B82"/>
                </a:solidFill>
              </a:rPr>
              <a:t>버전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788152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dirty="0">
                <a:solidFill>
                  <a:srgbClr val="1D2D3E"/>
                </a:solidFill>
              </a:rPr>
              <a:t>v1.0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48640" y="4663440"/>
            <a:ext cx="4480560" cy="0"/>
          </a:xfrm>
          <a:prstGeom prst="line">
            <a:avLst/>
          </a:prstGeom>
          <a:noFill/>
          <a:ln w="12700">
            <a:solidFill>
              <a:srgbClr val="1D2D3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61722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850" dirty="0">
                <a:solidFill>
                  <a:srgbClr val="556B82"/>
                </a:solidFill>
              </a:rPr>
              <a:t>본 문서는 검토용으로 작성되었으며, 제안사의 동의 없이 외부에 배포할 수 없습니다.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349921" y="484632"/>
            <a:ext cx="6262278" cy="588873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8" name="Image 0" descr="cover_dg3_07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68209" y="502920"/>
            <a:ext cx="6225702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요약</a:t>
            </a:r>
            <a:endParaRPr lang="en-US" sz="10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제안서로 결정하실 것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AI 업무 패키지 도입 방향 승인 — 솔루션 1개 파일럿 후 단계 확대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결정권자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최종 결정: CEO · CFO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검토: 재무 조직장 · CIO · IT 팀장 · 내부통제 · 감사 · 정보보호 담당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권장안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B. 파일럿 (권장) — 솔루션 1개 · 업무 1개, 4주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비교: A. 현행 유지 · C. 전면 도입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· 일정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최근 10회 중 9회 이상 성공 · 기존 데이터 변경 0건 · KPI 개선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4주 안에 결정, 결정 다음 주 착수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목차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01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46304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배경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재무팀 일하는 방식의 변화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02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패키지 개요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6개 솔루션 · 37개 앱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3152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03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46304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솔루션별 소개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솔루션마다 대표 앱 두 개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434340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31520" y="434340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04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439826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AI 업무 처리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학습 · 검증 · 공개 결과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173736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73736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05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0" y="179222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도입 방안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217920" y="260604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0" y="260604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06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7132320" y="266090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의사결정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대상자 · 선택안 · 결정 기준 · 일정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217920" y="3474720"/>
            <a:ext cx="5394960" cy="713232"/>
          </a:xfrm>
          <a:prstGeom prst="roundRect">
            <a:avLst>
              <a:gd name="adj" fmla="val 1666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0" y="3474720"/>
            <a:ext cx="731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07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3529584"/>
            <a:ext cx="4343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부록</a:t>
            </a:r>
            <a:endParaRPr lang="en-US" sz="1500" dirty="0"/>
          </a:p>
          <a:p>
            <a:pPr eaLnBrk="0" latinLnBrk="0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가격 · 제안사 소개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01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제안 배경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재무팀의 반복 업무를 앱과 AI가 맡습니다.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12280" y="176479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패키지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솔루션별 소개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 배경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제안 배경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일하는 방식의 변화 — 사람이 반복하던 일을 앱과 AI가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지금의 방식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사람이 반복하는 일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화면을 오가는 수작업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SAP 표준 화면과 엑셀, 메일을 오가며 같은 일을 매달 반복합니다.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결산 · 신고 때 몰림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결산과 신고 기간에 일이 몰리고, 근거를 다시 찾습니다.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보고서를 다시 맞춤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chemeClr val="accent5"/>
                </a:solidFill>
              </a:rPr>
              <a:t>경영 보고서를 엑셀로 다시 만들고 숫자를 맞춥니다.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943600" y="3657600"/>
            <a:ext cx="292608" cy="548640"/>
          </a:xfrm>
          <a:prstGeom prst="chevron">
            <a:avLst/>
          </a:prstGeom>
          <a:solidFill>
            <a:srgbClr val="0064D9"/>
          </a:solidFill>
          <a:ln w="12700">
            <a:solidFill>
              <a:srgbClr val="0064D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11112" y="1783080"/>
            <a:ext cx="5120640" cy="4434840"/>
          </a:xfrm>
          <a:prstGeom prst="roundRect">
            <a:avLst>
              <a:gd name="adj" fmla="val 28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31152" y="196596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800" b="1" dirty="0">
                <a:solidFill>
                  <a:srgbClr val="1D2D3E"/>
                </a:solidFill>
              </a:rPr>
              <a:t>앞으로의 방식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931152" y="237744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앱과 AI가 처리하고 사람은 판단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931152" y="28803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업무 프로그램에 AI 기능 탑재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업무 앱에 AI 패널이 들어 있어, 앱을 학습한 AI가 지시 한 줄로 조회 · 입력 · 보고를 처리합니다.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931152" y="36804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한 런치패드에서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6개 솔루션 37개 앱을 업무 흐름 순서대로 찾아 실행합니다.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6931152" y="44805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근거가 남는 처리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모든 금액이 원장 근거로 내려가고, 조서와 신고서가 바로 나옵니다.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931152" y="5280660"/>
            <a:ext cx="4480560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200"/>
              </a:spcAft>
              <a:buNone/>
            </a:pPr>
            <a:r>
              <a:rPr lang="en-US" sz="1400" b="1" dirty="0">
                <a:solidFill>
                  <a:srgbClr val="1D2D3E"/>
                </a:solidFill>
              </a:rPr>
              <a:t>AI가 반복 업무를</a:t>
            </a:r>
            <a:endParaRPr lang="en-US" sz="1400" dirty="0"/>
          </a:p>
          <a:p>
            <a:pPr eaLnBrk="0" latinLnBrk="0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56B82"/>
                </a:solidFill>
              </a:rPr>
              <a:t>AI가 앱을 학습해 오늘 할 일을 정리하고, 검증된 업무를 처리합니다.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02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패키지 개요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6개 솔루션 · 37개 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812280" y="2331720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패키지 개요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솔루션별 소개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패키지 구성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패키지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6개 솔루션으로 재무 업무 전체를 덮습니다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앱 6개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경비처리 솔루션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증빙에서 전표 · 결재 · 승인까지 — 법인카드 · 매입세금계산서 · 기타영수증 · 전표현황 및 관리 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76344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13504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앱 18개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4413504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회계 결산 솔루션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413504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결산 관제부터 결산 전기 · 조서까지 — 월 결산 상태 관리 · 기준정보 통합 승인 · 전표 작성(임시전표) · 대량전표 입력 외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95488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32648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앱 5개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32648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세무 신고 솔루션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232648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신고자료 집계부터 전자신고 파일까지 — 부가세 신고자료 집계 · 부가세 신고서 작성 · 원천세 신고자료 집계 · 원천세 신고서 작성 외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7200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앱 5개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사업계획 및 분석 솔루션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계획 · 통제 · 분석 · 보고 — 손익 및 자금 계획 시뮬레이션 · 손익 예상 · 비용예산 통제 · SAP 재무 보고서 작성 및 분석(다차원) 외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276344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413504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앱 2개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413504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연결결산 솔루션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413504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내부거래 대사부터 연결재무제표까지 — 내부거래 대사 · 제거 · 연결결산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095488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232648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앱 1개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8232648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IFRS 18 솔루션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8232648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IFRS 18 범주 분류 · 보고서 · 주석 — IFRS 18 보고서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런치패드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패키지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한 런치패드에서 찾고, 담고, 실행합니다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앱 이름 · 앱 ID · 기준서로 검색하고, 업무 영역 탭으로 찾습니다. AI가 등록된 앱을 학습해 오늘 할 일을 정리합니다.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5536692" cy="347414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xp002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5500116" cy="343757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293805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런치패드 — 솔루션별 앱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213348" y="1764792"/>
            <a:ext cx="5536692" cy="3474149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11" name="Image 1" descr="zbxp002_03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1636" y="1783080"/>
            <a:ext cx="5500116" cy="3437573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6231636" y="5293805"/>
            <a:ext cx="55001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AI 보기 — 업무 구분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기대효과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패키지 개요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숫자로 보는 AI 업무 패키지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6개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솔루션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경비 · 결산 · 세무 · 계획분석 · 연결 · IFRS 18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3344418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298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37개</a:t>
            </a:r>
            <a:endParaRPr lang="en-US" sz="4400" dirty="0"/>
          </a:p>
        </p:txBody>
      </p:sp>
      <p:sp>
        <p:nvSpPr>
          <p:cNvPr id="12" name="Text 10"/>
          <p:cNvSpPr txBox="1"/>
          <p:nvPr/>
        </p:nvSpPr>
        <p:spPr>
          <a:xfrm>
            <a:off x="3527298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확장 앱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3527298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SAP 표준 기능을 확장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231636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414516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3400" b="1" dirty="0">
                <a:solidFill>
                  <a:schemeClr val="tx2"/>
                </a:solidFill>
              </a:rPr>
              <a:t>사람 승인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6414516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결재 · 송금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6414516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AI는 승인 단추를 누르지 않습니다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118854" y="1828800"/>
            <a:ext cx="2612898" cy="2377440"/>
          </a:xfrm>
          <a:prstGeom prst="roundRect">
            <a:avLst>
              <a:gd name="adj" fmla="val 5385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9301734" y="1965960"/>
            <a:ext cx="224713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4400" b="1" dirty="0">
                <a:solidFill>
                  <a:schemeClr val="tx2"/>
                </a:solidFill>
              </a:rPr>
              <a:t>90%</a:t>
            </a:r>
            <a:endParaRPr lang="en-US" sz="4400" dirty="0"/>
          </a:p>
        </p:txBody>
      </p:sp>
      <p:sp>
        <p:nvSpPr>
          <p:cNvPr id="20" name="Text 18"/>
          <p:cNvSpPr txBox="1"/>
          <p:nvPr/>
        </p:nvSpPr>
        <p:spPr>
          <a:xfrm>
            <a:off x="9301734" y="3108960"/>
            <a:ext cx="22471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algn="ctr"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AI 위임 기준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9301734" y="3520440"/>
            <a:ext cx="224713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algn="ctr"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최근 10회 성공률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03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솔루션별 소개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솔루션마다 구성과 대표 앱을 보여 드립니다.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패키지 개요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812280" y="2898648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솔루션별 소개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8516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8516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경비처리 솔루션 · 앱 6개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경비처리 솔루션 — 증빙에서 전표 · 결재 · 승인까지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전표생성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법인카드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법인카드 사용내역을 불러와 계정·코스트센터를 배부하고 회계전표를 생성합니다.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76344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13504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전표생성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4413504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매입세금계산서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413504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국세청 매입세금계산서를 조회해 매입세액과 비용계정을 배부하고 전표를 생성합니다.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95488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32648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전표생성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32648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기타영수증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232648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현금영수증·간이영수증 등 기타 증빙을 등록해 경비 전표를 생성합니다.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7200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결재상신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전표현황 및 관리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생성한 경비 전표의 상태를 한눈에 보고 결재를 상신·회수합니다.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276344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413504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결재상신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413504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출장정산서 등록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413504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출장 일정과 사용 내역을 입력해 정산서를 작성하고 결재를 올립니다.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095488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232648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승인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8232648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출장비정산서 승인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8232648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상신된 출장비 정산서를 검토해 승인하거나 반려합니다.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0652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065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경비처리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법인카드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단순 법인카드 사용내역 조회에 그치지 않고, 데이터의 원천과 회계처리 상태에 따라 변경 가능 여부를 판정하고 통제하여 재무 데이터의 정합성을 확보하는 솔루션입니다.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294665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corpcard_lis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291007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476631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법인카드 전표처리 — 목록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원천별 데이터 정합성 유지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IF 수신 건을 잘못 수정하거나, 전표 처리된 건을 변경하여 장부 불일치와 재작업이 발생합니다.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“미정산 카드 전표 생성”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잠긴 건은 건너뛰고 처리 가능한 건만 전표로 만듭니다.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명확한 잠금 사유 안내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단순히 '잠김'으로만 표시되어 담당자가 수정 불가 사유를 일일이 확인해야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“처리 못 한 건 알려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잠금 사유별로 묶어 보고하고, 사람은 예외만 봅니다.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국내외 사용내역 자동 설정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국내외 건별로 거래 구분, 과세 구분, 가맹점 정보 등을 수기로 확인하고 입력해야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“해외 사용 건 정리”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국내외 구분 · 과세구분을 맞춰 전표까지 만듭니다.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0652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065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경비처리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출장정산서 등록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출장 일정과 사용 내역을 입력해 정산서를 작성하고 결재를 올립니다. 법인카드·영수증 내역을 불러와 정산에 반영합니다.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294665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exp_bta_info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291007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4766310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출장정산서 등록 — 출장정보입력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출장 일정 · 일비 입력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정산서를 만든 뒤 전표를 따로 만듭니다.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“국내 출장 일비 전표 생성, 오늘 1일”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품의번호 · 기간 · 유형을 채워 일비를 청구합니다.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카드 · 영수증 내역 반영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사용 내역을 하나씩 찾아 정산서에 옮깁니다.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“출장 기간 카드 내역 반영”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사용 내역을 찾아 정산서에 붙입니다.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AI 일비 전표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날짜와 품의번호 규칙을 사람이 기억합니다.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품의번호 규칙과 날짜 계산은 AI가 기억합니다. 지시 한 줄로 일비 전표 완료.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8882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8882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회계 결산 솔루션 · 앱 18개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회계 결산 솔루션 — 결산 관제부터 결산 전기 · 조서까지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관리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월 결산 상태 관리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월 결산 작업의 진행 상태와 담당자를 한 화면에서 관리합니다.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366772" y="146304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503932" y="1572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승인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2503932" y="1810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기준정보 통합 승인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2503932" y="233172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거래처 · 계정 · 코스트센터 등 기준정보 생성 · 변경 요청을 한 곳에서 검토하고 승인합니다.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4276344" y="146304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413504" y="1572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전표생성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4413504" y="1810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전표 작성(임시전표)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413504" y="233172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일반 전표를 임시전표로 작성하고 검증한 뒤 결재를 올립니다.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185916" y="146304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23076" y="1572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전표 업로드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6323076" y="1810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대량전표 입력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6323076" y="233172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엑셀 양식으로 작성한 전표를 업로드해 검증하고, 전기 대상을 골라 한 번에 전기합니다.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095488" y="146304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32648" y="1572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승인 · 전기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8232648" y="1810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전표 승인 전기(전자결재)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8232648" y="233172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상신된 임시전표를 결재선에 따라 승인하고 전기합니다.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10005060" y="146304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10142220" y="157276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반제 전기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10142220" y="181051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수금 처리(AI 매핑)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142220" y="233172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입금과 매출을 반제 번호로 자동 매핑하고 소액 차이와 함께 반제 전기합니다.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57200" y="312420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594360" y="323392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지급 송신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594360" y="347167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지급자료 송수신(CMS 연계)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594360" y="399288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지급 실행 후 CMS 지급파일 생성 · 송신 승인 · 출금대상 송신 · 출금결과 수신 · 일괄 역분개를 한 화면에서…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2366772" y="312420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2503932" y="323392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선급금 정산</a:t>
            </a:r>
            <a:endParaRPr lang="en-US" sz="900" dirty="0"/>
          </a:p>
        </p:txBody>
      </p:sp>
      <p:sp>
        <p:nvSpPr>
          <p:cNvPr id="36" name="Text 34"/>
          <p:cNvSpPr txBox="1"/>
          <p:nvPr/>
        </p:nvSpPr>
        <p:spPr>
          <a:xfrm>
            <a:off x="2503932" y="347167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선급금 잔액 관리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2503932" y="399288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선급금 잔액의 정산 확인을 담당자에게 요청하고, 회신 문서 · 증빙을 받아 정산(반제)까지 처리하며 정산 현황을 관리합니다.</a:t>
            </a:r>
            <a:endParaRPr lang="en-US" sz="950" dirty="0"/>
          </a:p>
        </p:txBody>
      </p:sp>
      <p:sp>
        <p:nvSpPr>
          <p:cNvPr id="38" name="Shape 36"/>
          <p:cNvSpPr/>
          <p:nvPr/>
        </p:nvSpPr>
        <p:spPr>
          <a:xfrm>
            <a:off x="4276344" y="312420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4413504" y="323392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확인</a:t>
            </a:r>
            <a:endParaRPr lang="en-US" sz="900" dirty="0"/>
          </a:p>
        </p:txBody>
      </p:sp>
      <p:sp>
        <p:nvSpPr>
          <p:cNvPr id="40" name="Text 38"/>
          <p:cNvSpPr txBox="1"/>
          <p:nvPr/>
        </p:nvSpPr>
        <p:spPr>
          <a:xfrm>
            <a:off x="4413504" y="347167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채권 · 채무 잔액확인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4413504" y="399288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잔액확인서(조회서) 선정 · 발송 · 회신 · 차이 조정 · 대체절차와 감사 조서까지 처리합니다.</a:t>
            </a:r>
            <a:endParaRPr lang="en-US" sz="950" dirty="0"/>
          </a:p>
        </p:txBody>
      </p:sp>
      <p:sp>
        <p:nvSpPr>
          <p:cNvPr id="42" name="Shape 40"/>
          <p:cNvSpPr/>
          <p:nvPr/>
        </p:nvSpPr>
        <p:spPr>
          <a:xfrm>
            <a:off x="6185916" y="312420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323076" y="323392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44" name="Text 42"/>
          <p:cNvSpPr txBox="1"/>
          <p:nvPr/>
        </p:nvSpPr>
        <p:spPr>
          <a:xfrm>
            <a:off x="6323076" y="347167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선급 · 미지급비용 기간배분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6323076" y="399288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보험료 · 임차료 · 구독료 등 계약을 일할 · 월할로 배분하고 선급비용 상각 · 미지급비용 계상을 계약별로 결산 전기합니다.</a:t>
            </a:r>
            <a:endParaRPr lang="en-US" sz="950" dirty="0"/>
          </a:p>
        </p:txBody>
      </p:sp>
      <p:sp>
        <p:nvSpPr>
          <p:cNvPr id="46" name="Shape 44"/>
          <p:cNvSpPr/>
          <p:nvPr/>
        </p:nvSpPr>
        <p:spPr>
          <a:xfrm>
            <a:off x="8095488" y="312420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8232648" y="323392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실사 진행</a:t>
            </a:r>
            <a:endParaRPr lang="en-US" sz="900" dirty="0"/>
          </a:p>
        </p:txBody>
      </p:sp>
      <p:sp>
        <p:nvSpPr>
          <p:cNvPr id="48" name="Text 46"/>
          <p:cNvSpPr txBox="1"/>
          <p:nvPr/>
        </p:nvSpPr>
        <p:spPr>
          <a:xfrm>
            <a:off x="8232648" y="347167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재고 실사 통합 관리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8232648" y="399288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동결 · 블라인드 카운트 · 재실사 · 원인 · 금액별 승인 · 재고 조정 전기 · 원장 대사 · 감사 입회 조서까지 한…</a:t>
            </a:r>
            <a:endParaRPr lang="en-US" sz="950" dirty="0"/>
          </a:p>
        </p:txBody>
      </p:sp>
      <p:sp>
        <p:nvSpPr>
          <p:cNvPr id="50" name="Shape 48"/>
          <p:cNvSpPr/>
          <p:nvPr/>
        </p:nvSpPr>
        <p:spPr>
          <a:xfrm>
            <a:off x="10005060" y="312420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51" name="Text 49"/>
          <p:cNvSpPr txBox="1"/>
          <p:nvPr/>
        </p:nvSpPr>
        <p:spPr>
          <a:xfrm>
            <a:off x="10142220" y="323392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자산 실사</a:t>
            </a:r>
            <a:endParaRPr lang="en-US" sz="900" dirty="0"/>
          </a:p>
        </p:txBody>
      </p:sp>
      <p:sp>
        <p:nvSpPr>
          <p:cNvPr id="52" name="Text 50"/>
          <p:cNvSpPr txBox="1"/>
          <p:nvPr/>
        </p:nvSpPr>
        <p:spPr>
          <a:xfrm>
            <a:off x="10142220" y="347167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고정자산 실사 통합 관리</a:t>
            </a:r>
            <a:endParaRPr lang="en-US" sz="1200" dirty="0"/>
          </a:p>
        </p:txBody>
      </p:sp>
      <p:sp>
        <p:nvSpPr>
          <p:cNvPr id="53" name="Text 51"/>
          <p:cNvSpPr txBox="1"/>
          <p:nvPr/>
        </p:nvSpPr>
        <p:spPr>
          <a:xfrm>
            <a:off x="10142220" y="399288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장부수량 동결 → 담당자 휴대폰 확인(상태 · 증빙 사진) → 재실사 → 차이 원인 · 금액별 승인 → 제각 · 등록 …</a:t>
            </a:r>
            <a:endParaRPr lang="en-US" sz="950" dirty="0"/>
          </a:p>
        </p:txBody>
      </p:sp>
      <p:sp>
        <p:nvSpPr>
          <p:cNvPr id="54" name="Shape 52"/>
          <p:cNvSpPr/>
          <p:nvPr/>
        </p:nvSpPr>
        <p:spPr>
          <a:xfrm>
            <a:off x="457200" y="478536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594360" y="48950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자산 관리</a:t>
            </a:r>
            <a:endParaRPr lang="en-US" sz="900" dirty="0"/>
          </a:p>
        </p:txBody>
      </p:sp>
      <p:sp>
        <p:nvSpPr>
          <p:cNvPr id="56" name="Text 54"/>
          <p:cNvSpPr txBox="1"/>
          <p:nvPr/>
        </p:nvSpPr>
        <p:spPr>
          <a:xfrm>
            <a:off x="594360" y="51328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고정자산 통합 관리</a:t>
            </a:r>
            <a:endParaRPr lang="en-US" sz="1200" dirty="0"/>
          </a:p>
        </p:txBody>
      </p:sp>
      <p:sp>
        <p:nvSpPr>
          <p:cNvPr id="57" name="Text 55"/>
          <p:cNvSpPr txBox="1"/>
          <p:nvPr/>
        </p:nvSpPr>
        <p:spPr>
          <a:xfrm>
            <a:off x="594360" y="565404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자산 마스터(생성 · 변경 · 삭제 표시) · 자산 대장(기초 · 취득 · 상각 · 대체 · 처분 · 기말) · 자산…</a:t>
            </a:r>
            <a:endParaRPr lang="en-US" sz="950" dirty="0"/>
          </a:p>
        </p:txBody>
      </p:sp>
      <p:sp>
        <p:nvSpPr>
          <p:cNvPr id="58" name="Shape 56"/>
          <p:cNvSpPr/>
          <p:nvPr/>
        </p:nvSpPr>
        <p:spPr>
          <a:xfrm>
            <a:off x="2366772" y="478536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2503932" y="48950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60" name="Text 58"/>
          <p:cNvSpPr txBox="1"/>
          <p:nvPr/>
        </p:nvSpPr>
        <p:spPr>
          <a:xfrm>
            <a:off x="2503932" y="51328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재고평가충당금 결산</a:t>
            </a:r>
            <a:endParaRPr lang="en-US" sz="1200" dirty="0"/>
          </a:p>
        </p:txBody>
      </p:sp>
      <p:sp>
        <p:nvSpPr>
          <p:cNvPr id="61" name="Text 59"/>
          <p:cNvSpPr txBox="1"/>
          <p:nvPr/>
        </p:nvSpPr>
        <p:spPr>
          <a:xfrm>
            <a:off x="2503932" y="565404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재고 연령 · 순실현가능가치로 재고평가충당금을 계산하고 결산 전기합니다.</a:t>
            </a:r>
            <a:endParaRPr lang="en-US" sz="950" dirty="0"/>
          </a:p>
        </p:txBody>
      </p:sp>
      <p:sp>
        <p:nvSpPr>
          <p:cNvPr id="62" name="Shape 60"/>
          <p:cNvSpPr/>
          <p:nvPr/>
        </p:nvSpPr>
        <p:spPr>
          <a:xfrm>
            <a:off x="4276344" y="478536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4413504" y="48950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64" name="Text 62"/>
          <p:cNvSpPr txBox="1"/>
          <p:nvPr/>
        </p:nvSpPr>
        <p:spPr>
          <a:xfrm>
            <a:off x="4413504" y="51328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제품보증충당금 결산</a:t>
            </a:r>
            <a:endParaRPr lang="en-US" sz="1200" dirty="0"/>
          </a:p>
        </p:txBody>
      </p:sp>
      <p:sp>
        <p:nvSpPr>
          <p:cNvPr id="65" name="Text 63"/>
          <p:cNvSpPr txBox="1"/>
          <p:nvPr/>
        </p:nvSpPr>
        <p:spPr>
          <a:xfrm>
            <a:off x="4413504" y="565404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판매 수량과 보증 실적률로 제품보증충당금을 추정하고 결산 전기합니다.</a:t>
            </a:r>
            <a:endParaRPr lang="en-US" sz="950" dirty="0"/>
          </a:p>
        </p:txBody>
      </p:sp>
      <p:sp>
        <p:nvSpPr>
          <p:cNvPr id="66" name="Shape 64"/>
          <p:cNvSpPr/>
          <p:nvPr/>
        </p:nvSpPr>
        <p:spPr>
          <a:xfrm>
            <a:off x="6185916" y="478536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67" name="Text 65"/>
          <p:cNvSpPr txBox="1"/>
          <p:nvPr/>
        </p:nvSpPr>
        <p:spPr>
          <a:xfrm>
            <a:off x="6323076" y="48950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68" name="Text 66"/>
          <p:cNvSpPr txBox="1"/>
          <p:nvPr/>
        </p:nvSpPr>
        <p:spPr>
          <a:xfrm>
            <a:off x="6323076" y="51328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대손충당금 결산</a:t>
            </a:r>
            <a:endParaRPr lang="en-US" sz="1200" dirty="0"/>
          </a:p>
        </p:txBody>
      </p:sp>
      <p:sp>
        <p:nvSpPr>
          <p:cNvPr id="69" name="Text 67"/>
          <p:cNvSpPr txBox="1"/>
          <p:nvPr/>
        </p:nvSpPr>
        <p:spPr>
          <a:xfrm>
            <a:off x="6323076" y="565404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채권 연령별 롤레이트로 대손충당금을 산정하고 결산 전기합니다.</a:t>
            </a:r>
            <a:endParaRPr lang="en-US" sz="950" dirty="0"/>
          </a:p>
        </p:txBody>
      </p:sp>
      <p:sp>
        <p:nvSpPr>
          <p:cNvPr id="70" name="Shape 68"/>
          <p:cNvSpPr/>
          <p:nvPr/>
        </p:nvSpPr>
        <p:spPr>
          <a:xfrm>
            <a:off x="8095488" y="478536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1" name="Text 69"/>
          <p:cNvSpPr txBox="1"/>
          <p:nvPr/>
        </p:nvSpPr>
        <p:spPr>
          <a:xfrm>
            <a:off x="8232648" y="48950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72" name="Text 70"/>
          <p:cNvSpPr txBox="1"/>
          <p:nvPr/>
        </p:nvSpPr>
        <p:spPr>
          <a:xfrm>
            <a:off x="8232648" y="51328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퇴직급여충당부채 결산</a:t>
            </a:r>
            <a:endParaRPr lang="en-US" sz="1200" dirty="0"/>
          </a:p>
        </p:txBody>
      </p:sp>
      <p:sp>
        <p:nvSpPr>
          <p:cNvPr id="73" name="Text 71"/>
          <p:cNvSpPr txBox="1"/>
          <p:nvPr/>
        </p:nvSpPr>
        <p:spPr>
          <a:xfrm>
            <a:off x="8232648" y="565404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사원별 평균임금으로 퇴직금추계액을 계산하고 퇴직연금 운용손익 · DC 미납까지 결산 전기합니다.</a:t>
            </a:r>
            <a:endParaRPr lang="en-US" sz="950" dirty="0"/>
          </a:p>
        </p:txBody>
      </p:sp>
      <p:sp>
        <p:nvSpPr>
          <p:cNvPr id="74" name="Shape 72"/>
          <p:cNvSpPr/>
          <p:nvPr/>
        </p:nvSpPr>
        <p:spPr>
          <a:xfrm>
            <a:off x="10005060" y="4785360"/>
            <a:ext cx="1726692" cy="1478280"/>
          </a:xfrm>
          <a:prstGeom prst="roundRect">
            <a:avLst>
              <a:gd name="adj" fmla="val 8660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5" name="Text 73"/>
          <p:cNvSpPr txBox="1"/>
          <p:nvPr/>
        </p:nvSpPr>
        <p:spPr>
          <a:xfrm>
            <a:off x="10142220" y="4895088"/>
            <a:ext cx="14523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전기</a:t>
            </a:r>
            <a:endParaRPr lang="en-US" sz="900" dirty="0"/>
          </a:p>
        </p:txBody>
      </p:sp>
      <p:sp>
        <p:nvSpPr>
          <p:cNvPr id="76" name="Text 74"/>
          <p:cNvSpPr txBox="1"/>
          <p:nvPr/>
        </p:nvSpPr>
        <p:spPr>
          <a:xfrm>
            <a:off x="10142220" y="5132832"/>
            <a:ext cx="14523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리스자산 관리</a:t>
            </a:r>
            <a:endParaRPr lang="en-US" sz="1200" dirty="0"/>
          </a:p>
        </p:txBody>
      </p:sp>
      <p:sp>
        <p:nvSpPr>
          <p:cNvPr id="77" name="Text 75"/>
          <p:cNvSpPr txBox="1"/>
          <p:nvPr/>
        </p:nvSpPr>
        <p:spPr>
          <a:xfrm>
            <a:off x="10142220" y="5654040"/>
            <a:ext cx="1452372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950" dirty="0">
                <a:solidFill>
                  <a:schemeClr val="accent5"/>
                </a:solidFill>
              </a:rPr>
              <a:t>리스계약 등록 · 갱신 · 재측정부터 결산 전기와 장부 대사까지 관리합니다.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751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75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회계 결산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월 결산 상태 관리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이번 결산이 언제 끝나고 무엇이 막고 있는지 결산 관제가 먼저 답합니다.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los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결산 관제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★ 결산 관제 — 예상 마감일과 위험 항목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"언제 끝나요?"에 답하려면 담당자마다 물어 보고, 지난달 무엇이 늦었는지는 기억에 의존합니다.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결산 언제 끝나?”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예상 마감일 · 막힌 작업 · 담당자를 바로 답합니다.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유연한 결산 단계 관리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결산 절차 변경 시마다 시스템 화면을 수정하는 개발 작업이 필요합니다.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결산 단계에 IFRS 18 검토 추가”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단계를 만들고 담당자를 배정합니다.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지능적인 업무 순서 제어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순서 변경 시 수동으로 번호를 조정하거나 소수점이 발생하는 등 데이터 오류 위험이 있습니다.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“충당금 작업을 마감 앞쪽으로”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순서를 바꾸고 일정 영향을 알려 줍니다.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751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75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회계 결산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수금 처리(AI 매핑)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고객별 매출 · 입금 · 잔액 확인 → 차액 0 또는 천원 미만 묶음에 반제 번호 부여 → 반제 가능 항목 자동 선택 → 소액 차이 분개 → 시뮬레이션 · 반제 전기 → 반제전표 조회 · 출력.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lrp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반제 가능 항목 자동 선택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세 메뉴 작업 흐름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고객 원장 조회 · 반제 입력 · 전표 조회 화면을 오가며 순서를 사람이 기억합니다.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“오늘 수금 반제 전기” 한 줄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대상 조회 · 반제 전기 · 결과 확인까지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고객별 수금 대상 한 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고객마다 미결 항목을 따로 열어 합계를 계산기로 구합니다.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“반제 가능한 고객 알려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반제 가능 건 · 소액 차이 · 연체를 정리합니다.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반제 번호 자동 매핑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금액과 할당번호를 눈으로 맞춰 가며 짝을 찾습니다.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 매핑으로 짝을 찾고 반제 전기 · 취소까지 처리합니다.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202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20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세무 신고 솔루션 · 앱 5개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세무 신고 솔루션 — 신고자료 집계부터 전자신고 파일까지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집계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부가세 신고자료 집계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매출 · 매입 세금계산서와 신고 대상 자료를 집계해 부가세 신고를 준비합니다.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76344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13504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신고서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4413504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부가세 신고서 작성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413504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집계한 자료로 부가가치세 신고서 서식을 작성하고 검토합니다.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95488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32648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원천세 집계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32648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원천세 신고자료 집계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232648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지급일이 귀속월 안인 전표의 원천세(소득세 · 지방소득세)를 모아 세액을 다시 계산해 차이를 표시하고, 근로 · 퇴직 급여…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7200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신고서 작성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원천세 신고서 작성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확정된 원천세 신고자료로 원천징수이행상황신고서를 만들고, 환급세액을 신고 코드 순서대로 조정해 납부세액을 계산하며…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276344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413504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세무조정 점검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413504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법인세 세무조정 사전 점검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413504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기업업무추진비 · 기부금 · 업무용승용차 · 가지급금 인정이자 · 소득금액조정을 점검하고 법인세를 추정합니다.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751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75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세무 신고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부가세 신고서 작성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SAP 표준 데이터를 기반으로 홈택스 서식에 맞춰 부가세 신고서와 부속 명세서를 자동 작성하고, 금액 불일치를 즉각 확인하며, 원본 전표까지 추적하여 전자 신고 파일을 생성합니다.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vatr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신고서 본표와 명세서 대사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법정 신고 서식 자동 작성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신고 유형이나 사업자 형태에 따라 필요한 서식을 수동으로 판단하고 찾아서 작성해야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분기 부가세 신고서 작성”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필요한 서식을 골라 작성까지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SAP 원장 데이터 기반 집계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SAP 데이터를 추출하여 재가공하는 과정에서 데이터 오류나 정합성 문제가 발생할 수 있습니다.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SAP 원장 기준 집계를 돌려 신고서 금액을 채웁니다.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신고서-명세서 자동 대사 검증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신고서와 명세서 간의 금액 불일치를 수동으로 확인하고 원인을 찾아야 하므로 시간과 노력이 많이 소요됩니다.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11쌍 대사 결과 중 불일치 항목만 원인과 함께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751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751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세무 신고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원천세 신고자료 집계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전표 원천세 항목을 지급일 기준으로 모아 신고 대상이 아닌 전표를 이유와 함께 걸러 내고, 비어 있는 부표 · 업종 · 거주지국을 채워야만 집계가 저장되며, 예수금 원장과의 차이를 줄 단위로 설명한 뒤 세무팀장이…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whagg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조회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신고 범위 자동 판정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전기일 기준으로 내려받은 전표에서 지급월이 다른 건 · 역분개 · 임시 전표를 엑셀로 손으로 지웁니다.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“이번 달 원천세 자료 집계”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범위 판정 · 집계를 돌리고 제외 사유를 보고합니다.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세액 재계산 · 차이 표시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과소 · 과다 징수를 신고 뒤 소득자 문의로 알게 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[세액 확인] 건을 모아 과소 · 과다 징수 의심 목록을 만듭니다.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부표 · 업종 · 거주지국 보완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부표가 빠진 채 신고해 지급명세서와 신고서가 어긋납니다.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부표 · 업종 누락 건을 찾아 보완할 목록을 담당자에게 넘깁니다.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35915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235915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 · 앱 5개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사업계획 및 분석 솔루션 — 계획 · 통제 · 분석 · 보고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시뮬레이션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손익 및 자금 계획 시뮬레이션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매출 · 원가 가정을 바꿔 사업계획의 손익과 자금 계획을 시뮬레이션합니다.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276344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413504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손익 예상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4413504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손익 예상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4413504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일마감 점검 아홉 단계로 실적을 보정하고 거래처 · 월별 상세 입력으로 올해 연간 손익을 예상합니다.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95488" y="1463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32648" y="1572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예산 통제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8232648" y="1810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비용예산 통제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8232648" y="2331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부서별 비용예산 대비 실적과 가용 예산을 통제합니다.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57200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4360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분석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94360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SAP 재무 보고서 작성 및 분석(다차원)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94360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재무원장과 보조원장을 여러 차원으로 나눠 다차원으로 분석합니다.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276344" y="3749040"/>
            <a:ext cx="3636264" cy="210312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413504" y="3858768"/>
            <a:ext cx="336194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분석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413504" y="4096512"/>
            <a:ext cx="33619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SAP 원가 및 수익성 분석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4413504" y="4617720"/>
            <a:ext cx="3361944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제품 · 고객별 원가와 수익성을 분석합니다.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4140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24140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손익 및 자금 계획 시뮬레이션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판매 수량 변경이 손익, 재무상태, 현금흐름에 미치는 영향을 9단계 연동 산식으로 자동 계산하고 18종의 검증 로직으로 계획의 정합성을 확인합니다.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bzpl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단계별 계획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9단계 연동 계획 자동 산출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 시트 여러 장을 수동으로 연결하고, 숫자 하나 변경 시 모든 연결된 표를 일일이 수정해야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“매출 5% 감소 시나리오 만들어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9단계 계획을 다시 산출합니다.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재무 정합성 12종 자동 대사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재무 실무자가 여러 보고서와 원장을 수동으로 비교하며 대사 오류를 찾아내는 데 많은 시간을 소요합니다.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12종 대사를 돌려 맞지 않는 항목만 보고합니다.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다중 시나리오 버전 관리 및 비교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시나리오별로 파일을 통째로 복사해 관리하고, 서로 다른 버전 간 비교 분석이 복잡하고 시간이 오래 걸립니다.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“기본안과 보수안 비교”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버전 간 차이를 요약해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241401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24140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사업계획 및 분석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원가 및 수익성 분석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단순 조회 화면을 넘어, SAP 표준 데이터 기반으로 원가 분류, 이익 산식, 다단계 집계 대사 로직을 통합하여 수익성 분석의 신뢰도와 효율성을 높입니다.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pfa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① 전사 이익율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일관된 원가 분류 및 이익 산식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각 데이터 소스별 다른 분류 기준과 이익 산식으로 데이터 정합성 검증에 많은 시간이 소요됩니다.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“수익성 보고서 작성 — 전사 이익율 조회”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같은 산식으로 매번 계산합니다.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다단계 집계 정합성 대사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엑셀로 각 세그먼트의 합계를 수기로 검증하며 데이터 불일치 여부를 찾아야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대차 검증(차이 0)을 확인한 뒤에만 보고서를 만듭니다.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이익 산출 경로 대사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이익 산출 과정의 수기 계산 오류나 데이터 불일치 여부를 파악하기 어렵습니다.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이익 산출 경로 대사 결과를 보고서에 함께 붙입니다.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8516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8516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연결결산 솔루션 · 앱 2개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연결결산 솔루션 — 내부거래 대사부터 연결재무제표까지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5545836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52715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결산 확인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5271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내부거래 대사 · 제거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527151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그룹 회사 간 채권 · 채무, 매출 · 매입을 대사하고 차이 조정 · 확인 요청 · 연결 제거 분개 · 마감까지 처리합니다.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85916" y="1463040"/>
            <a:ext cx="5545836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323076" y="1572768"/>
            <a:ext cx="52715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연결 결산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323076" y="1810512"/>
            <a:ext cx="52715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연결결산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323076" y="2331720"/>
            <a:ext cx="5271516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회사별 TB · 연결회사 · 환산환율 · 내부거래 · 미실현손익을 업로드하거나 SAP 와 동기화해, 내부거래와 미실현손익을…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0652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065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연결결산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내부거래 대사 · 제거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SAP 원장에서 회사 · 거래 상대 · 계정 · 금액을 받아 짝을 검증하고, 원본 줄이 매트릭스 칸으로 모이는 과정을 보면서 차이를 조정 · 확인 요청한 뒤, 제거 분개를 만들고 마감합니다.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icm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회사 간 매트릭스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SAP 원장에서 가져오기 · 짝 검증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원장 보고서를 내려받아 엑셀로 관계사 금액을 골라냅니다.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“3분기 내부거래 대사”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원장을 가져와 짝 검증까지 처리합니다.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원본 → 표 집계 과정 공개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합계만 보고 근거 줄을 다시 찾습니다.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차이 금액의 근거 줄을 바로 찾아 보여 줍니다.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회사 간 매트릭스 · 칸 선택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회사 쌍마다 엑셀 시트를 열어 금액을 비교합니다.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차이가 큰 회사 쌍부터 정리해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90652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90652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연결결산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연결결산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회사별 TB 를 모아 규칙대로 환산하고, 내부거래 차이는 원인을 기록하게 하며, 조정분개를 원천에서 자동으로 만들어 12가지 검증과 직무 분리 승인으로 마감합니다.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con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진행 현황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TB 수집 · 사전 검사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메일로 받은 엑셀을 정산표에 붙여 넣다 보니 차대가 안 맞거나 계정이 밀려도 늦게 알아챕니다.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“3분기 연결 TB 수집 후 사전 검사”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수집 · 차대 · 매핑 검사를 돌립니다.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외화 환산 규칙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환산 규칙이 셀 수식에 숨어 있어 담당자가 바뀌면 누구도 설명하지 못합니다.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같은 환산 규칙으로 매번 환산하고 환율 변동 영향을 요약합니다.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내부거래 매트릭스 대사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관계사에 차이를 메일로 묻고 답을 기다리는 동안 마감이 밀립니다.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차이 원인 확인을 관계사에 요청하고 회신을 추적합니다.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83794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8379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IFRS 18 솔루션 · 앱 1개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솔루션 — IFRS 18 범주 분류 · 보고서 · 주석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11274552" cy="27432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572768"/>
            <a:ext cx="11000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900" b="1" dirty="0">
                <a:solidFill>
                  <a:schemeClr val="accent2"/>
                </a:solidFill>
              </a:rPr>
              <a:t>보고서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594360" y="1810512"/>
            <a:ext cx="1100023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IFRS 18 보고서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2331720"/>
            <a:ext cx="11000232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accent5"/>
                </a:solidFill>
              </a:rPr>
              <a:t>IFRS 18 영업 · 투자 · 재무 범주로 손익계산서를 다시 구성해 보고합니다.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89280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89280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IFRS 18 솔루션 · 대표 앱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보고서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결산 데이터로 손익 · 현금흐름 범주를 분류하고, 현행과 IFRS 18 재무제표를 비교해 주석까지 같은 숫자로 만드는 결산 통합 앱입니다.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38912" y="1764792"/>
            <a:ext cx="6163056" cy="386562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zifrs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783080"/>
            <a:ext cx="6126480" cy="38290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457200" y="5685282"/>
            <a:ext cx="6126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작업 흐름과 데이터 확인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858000" y="178308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7040880" y="187452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손익 다섯 범주를 계정 단위로 분류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7040880" y="222199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계정별 범주를 엑셀로 관리하고 소계를 수식으로 다시 맞춰야 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“미분류 계정 알려 줘”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범주가 비어 있는 계정을 찾아 분류안을 냅니다.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858000" y="327660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7040880" y="336804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현행과 IFRS 18 손익계산서 비교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7040880" y="371551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두 기준의 표를 따로 만들어 손으로 대조합니다.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0064D9"/>
                </a:solidFill>
              </a:rPr>
              <a:t>“현행과 IFRS 18 비교” →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소계별 차이와 원인 계정을 정리합니다.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858000" y="4770120"/>
            <a:ext cx="4873752" cy="1356360"/>
          </a:xfrm>
          <a:prstGeom prst="roundRect">
            <a:avLst>
              <a:gd name="adj" fmla="val 9438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7040880" y="4861560"/>
            <a:ext cx="45079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현금흐름표 시작점 변경 자동 반영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7040880" y="5209032"/>
            <a:ext cx="4507992" cy="807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5"/>
                </a:solidFill>
              </a:rPr>
              <a:t>도입 전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chemeClr val="accent5"/>
                </a:solidFill>
              </a:rPr>
              <a:t>조정 항목을 하나씩 다시 분류하다 활동별 합계가 어긋나기 쉽습니다.</a:t>
            </a:r>
            <a:endParaRPr lang="en-US" sz="1050" dirty="0"/>
          </a:p>
          <a:p>
            <a:pPr eaLnBrk="0" latinLnBrk="0" indent="0" marL="0">
              <a:spcAft>
                <a:spcPts val="300"/>
              </a:spcAft>
              <a:buNone/>
            </a:pPr>
            <a:r>
              <a:rPr lang="en-US" sz="1050" b="1" dirty="0">
                <a:solidFill>
                  <a:schemeClr val="accent1"/>
                </a:solidFill>
              </a:rPr>
              <a:t>도입 후 · AI  </a:t>
            </a:r>
            <a:pPr eaLnBrk="0" latinLnBrk="0" indent="0" marL="0">
              <a:spcAft>
                <a:spcPts val="300"/>
              </a:spcAft>
              <a:buNone/>
            </a:pPr>
            <a:r>
              <a:rPr lang="en-US" sz="1050" dirty="0">
                <a:solidFill>
                  <a:srgbClr val="1D2D3E"/>
                </a:solidFill>
              </a:rPr>
              <a:t>AI가 바뀐 현금흐름표와 활동별 합계 검증 결과를 보고합니다.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8930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8930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기능 1 · 보고서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솔루션별 소개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IFRS 18 보고서 — 도입 전 · 도입 후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7726680" cy="914400"/>
        </p:xfrm>
        <a:graphic>
          <a:graphicData uri="http://schemas.openxmlformats.org/drawingml/2006/table">
            <a:tbl>
              <a:tblPr/>
              <a:tblGrid>
                <a:gridCol w="1699870"/>
                <a:gridCol w="2781605"/>
                <a:gridCol w="3245206"/>
              </a:tblGrid>
              <a:tr h="4114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포인트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— 사람이 직접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후 — AI에게 지시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손익 다섯 범주를 계정 단위로 분류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계정별 범주를 엑셀로 관리하고 소계를 수식으로 다시 맞춰야 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“미분류 계정 알려 줘”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범주가 비어 있는 계정을 찾아 분류안을 냅니다.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현행과 IFRS 18 손익계산서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두 기준의 표를 따로 만들어 손으로 대조합니다.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“현행과 IFRS 18 비교”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소계별 차이와 원인 계정을 정리합니다.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현금흐름표 시작점 변경 자동 반영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조정 항목을 하나씩 다시 분류하다 활동별 합계가 어긋나기 쉽습니다.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바뀐 현금흐름표와 활동별 합계 검증 결과를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간접법과 예금 입출금(직접법) 대사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간접법 숫자의 근거를 따로 검증하기 어렵습니다.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간접법 · 직접법 대사 차이만 골라 보고합니다.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숫자에서 근거 계정까지 한 번에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accent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보고서 숫자와 계정 잔액을 원장 화면에서 다시 찾아 맞춥니다.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0064D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“이 영업손익 근거” → </a:t>
                      </a:r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근거 계정까지 바로 찾아 보여 줍니다.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394192" y="1481023"/>
            <a:ext cx="3355848" cy="4536034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8" name="Image 0" descr="aipanel_20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0" y="1499311"/>
            <a:ext cx="3319272" cy="4499458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04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AI 업무 처리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엑셀 절차서 한 장으로 가르치고, 10번 검증하고, 맡깁니다.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패키지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솔루션별 소개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812280" y="3465576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412748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41274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처리 원리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AI는 앱을 배우고, 검증받고, 신뢰를 얻은 뒤 일합니다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런치패드에 앱을 등록하면 AI가 앱을 학습하고, 반복 실행으로 검증된 업무만 맡습니다.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1. 학습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앱을 열어 읽기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AI가 보이지 않는 창에서 앱 화면 · 단추 · 데이터 구조를 읽습니다. 저장 · 전기는 누르지 않습니다.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2. 가르치기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엑셀 절차서 한 장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담당자가 절차를 한 번 시연하면 AI가 그 순서를 "배운 절차"로 저장합니다.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3. 검증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실행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성공은 앱의 완료 메시지로 판정합니다.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277063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2103120"/>
          </a:xfrm>
          <a:prstGeom prst="roundRect">
            <a:avLst>
              <a:gd name="adj" fmla="val 6087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4. 맡기기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성공률 90% 이상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최근 성공률 90% 이상인 앱만 "AI가 처리" 칸으로 옮겨 갑니다.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716725" y="4187952"/>
            <a:ext cx="4755502" cy="1819656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27" name="Image 0" descr="zaitrust001_01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35013" y="4206240"/>
            <a:ext cx="4718926" cy="1783080"/>
          </a:xfrm>
          <a:prstGeom prst="rect">
            <a:avLst/>
          </a:prstGeom>
        </p:spPr>
      </p:pic>
      <p:sp>
        <p:nvSpPr>
          <p:cNvPr id="28" name="Text 25"/>
          <p:cNvSpPr txBox="1"/>
          <p:nvPr/>
        </p:nvSpPr>
        <p:spPr>
          <a:xfrm>
            <a:off x="457200" y="603504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000" dirty="0">
                <a:solidFill>
                  <a:schemeClr val="accent5"/>
                </a:solidFill>
              </a:rPr>
              <a:t>학습 결과가 업무가 되기까지 — 쌓고 · 검증하고 · 신뢰하고 · 맡긴다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768096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7680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앱 학습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런치패드 AI는 등록된 앱을 스스로 학습합니다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38912" y="1444752"/>
            <a:ext cx="5458968" cy="2729697"/>
          </a:xfrm>
          <a:prstGeom prst="rect">
            <a:avLst/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  <a:effectLst>
            <a:outerShdw sx="100000" sy="100000" kx="0" ky="0" algn="bl" rotWithShape="0" blurRad="76200" dist="25400" dir="5400000">
              <a:srgbClr val="A9B4BE">
                <a:alpha val="20000"/>
              </a:srgbClr>
            </a:outerShdw>
          </a:effectLst>
        </p:spPr>
      </p:sp>
      <p:pic>
        <p:nvPicPr>
          <p:cNvPr id="7" name="Image 0" descr="zailearn001_02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463040"/>
            <a:ext cx="5422392" cy="2693121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766560" y="1463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보이지 않는 창에서 읽기만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앱을 등록하면 AI가 화면 · 단추 · 데이터 구조를 읽습니다. 저장 · 전기는 누르지 않습니다.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6766560" y="2606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앱 하나에 30초~1분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학습 4단계를 거쳐 목적 · 업무 흐름 · 할 수 있는 일을 정리합니다.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766560" y="3749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함께 쓰는 학습 자료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학습 자료는 서버에 저장되어 모든 사용자의 AI 비서가 함께 씁니다.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766560" y="4892040"/>
            <a:ext cx="496519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쓸수록 쌓임</a:t>
            </a:r>
            <a:endParaRPr lang="en-US" sz="14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덮어쓰지 않고 배운 절차와 계정 규칙이 쌓입니다.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9728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972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AI 업무 범위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AI에게 맡기는 일과 사람이 하는 일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반복되는 조회 · 입력 · 보고는 AI가, 승인과 판단은 사람이 합니다.</a:t>
            </a:r>
            <a:endParaRPr lang="en-US" sz="13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029419"/>
                <a:gridCol w="5299039"/>
                <a:gridCol w="3946093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영역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AI가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사람이 하는 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경비 전표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증빙 조회 → 계정 · 적요 입력 → 전표 생성 → 상신 직전까지 처리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결재상신 승인 · 예외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수금 · 지급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반제 대상 매핑 · 반제 전기, CMS 지급파일 생성 · 결과 수신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송금 송신 승인(직무 분리)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진행 점검 · 충당금 계산 · 결산 전기 · 대사 결과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확정 · 조정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· 수익성 보고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원장 가져오기 → 대차 검증 → 분석 → 보고서 묶음 → 메일 발송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 해석 · 경영 판단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세무 · 연결 · 공시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신고자료 집계 · 대사, TB 수집 · 사전 검사, IFRS 18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신고 · 공시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2296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안전장치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AI 업무 처리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되돌리기 어려운 일은 더 엄격하게 다룹니다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엄격 모드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정해 둔 단계가 하나라도 맞지 않으면 그 자리에서 멈춥니다. AI가 화면을 보고 "대신" 이어 가지 않습니다.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306824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535424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5129784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대상은 정확히 1건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35424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전표번호 · 반제전표 번호로 고르고, 맞는 건이 없거나 둘 이상이면 아무것도 누르지 않습니다.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56448" y="146304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85048" y="16916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979408" y="166420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완료 메시지로 판정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85048" y="228600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성공 · 실패는 AI의 말이 아니라 앱이 화면에 보여 준 완료 메시지와 서버 데이터로 판정합니다.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85800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04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1280160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결재 · 송금은 사람이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결재상신 · 송금 송신 단추 앞에서 멈추고 사용자 승인을 받습니다.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306824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535424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05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129784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숫자는 앱이 계산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4535424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보고서 숫자는 앱이 SAP 데이터로 계산한 값입니다. AI는 화면을 조작하고 결과를 대조할 뿐입니다.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156448" y="4000500"/>
            <a:ext cx="3575304" cy="2263140"/>
          </a:xfrm>
          <a:prstGeom prst="roundRect">
            <a:avLst>
              <a:gd name="adj" fmla="val 5657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385048" y="422910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06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8979408" y="420166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기존 데이터 보호</a:t>
            </a:r>
            <a:endParaRPr lang="en-US" sz="1500" dirty="0"/>
          </a:p>
        </p:txBody>
      </p:sp>
      <p:sp>
        <p:nvSpPr>
          <p:cNvPr id="29" name="Text 27"/>
          <p:cNvSpPr txBox="1"/>
          <p:nvPr/>
        </p:nvSpPr>
        <p:spPr>
          <a:xfrm>
            <a:off x="8385048" y="4823460"/>
            <a:ext cx="3118104" cy="1303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반복 검증 중에는 시작 전 전표 목록을 기준으로 감시해, 하나라도 바뀌면 즉시 멈춥니다.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05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도입 방안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연결 구조 · 일정 · 가격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패키지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솔루션별 소개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812280" y="4032504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연결 구조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SAP 표준은 그대로, 확장 앱은 OData로만 연결합니다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확장 앱 플랫폼은 고객사 단독 서버에 설치하는 설치형입니다. SAP 표준 코드를 고치지 않습니다(클린 코어).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사용자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런치패드에서 앱을 찾아 실행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AI 패널에 지시 한 줄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결재 · 송금은 사람이 승인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34840" y="1828800"/>
            <a:ext cx="3291840" cy="3017520"/>
          </a:xfrm>
          <a:prstGeom prst="roundRect">
            <a:avLst>
              <a:gd name="adj" fmla="val 4242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17720" y="2011680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확장 앱 플랫폼 (고객사 단독 서버)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617720" y="2514600"/>
            <a:ext cx="29260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SAP 확장 앱 · 런치패드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AI 학습 자료 (배운 절차 · 성공률)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556B82"/>
                </a:solidFill>
              </a:rPr>
              <a:t>App DEV → App PRD 배포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412480" y="1828800"/>
            <a:ext cx="3319272" cy="3017520"/>
          </a:xfrm>
          <a:prstGeom prst="roundRect">
            <a:avLst>
              <a:gd name="adj" fmla="val 4242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595360" y="2011680"/>
            <a:ext cx="29535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SAP S/4HANA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8595360" y="2514600"/>
            <a:ext cx="2953512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퍼블릭 · PCE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SAP 표준 기능은 그대로 (클린 코어)</a:t>
            </a:r>
            <a:endParaRPr lang="en-US" sz="1150" dirty="0"/>
          </a:p>
          <a:p>
            <a:pPr eaLnBrk="0" latinLnBrk="0"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원장 · 기준정보의 원천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74904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352044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화면 · 지시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7726680" y="3063240"/>
            <a:ext cx="658368" cy="411480"/>
          </a:xfrm>
          <a:prstGeom prst="left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498080" y="3520440"/>
            <a:ext cx="11155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chemeClr val="accent2"/>
                </a:solidFill>
              </a:rPr>
              <a:t>OData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5120640"/>
            <a:ext cx="112745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AI는 SAP 데이터에 직접 접근하지 않습니다. 앱 화면을 조작하고 결과를 대조할 뿐이며, 숫자는 앱이 SAP 데이터로 계산합니다.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도입 방법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파일럿으로 먼저 확인합니다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업무 1개를 골라 가르치고, 10번 반복 검증한 뒤 실제 업무에 적용합니다.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1주차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설치 · 가르치기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단독 서버에 플랫폼을 설치하고 OData로 연결합니다. 담당자가 엑셀 절차서로 업무를 한 번 시연합니다.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113532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332988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2주차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10회 반복 검증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515868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만들고 되돌리기를 10번 반복합니다. 멈춘 회차는 이유를 확인해 절차를 고칩니다.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989320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208776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3주차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실제 업무 적용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391656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되돌리기 단계를 빼고 실제 건으로 처리합니다. 사람이 할 때와 처리 시간을 비교합니다.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865108" y="336499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084564" y="182880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4주차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24028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결과 보고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9267444" y="274320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10회 반복 검증 보고서와 절감 시간을 보고하고 본 계약 범위를 정합니다.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5440680"/>
            <a:ext cx="112745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인수 기준: 최근 10회 중 9회 이상 성공(90%) · 조회 업무는 10회 모두 같은 숫자 · 기존 전표 변경 0건 · 멈춘 회차에서 AI가 누른 단추 0개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가격 제안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도입 방안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[고객사]를 위한 가격 구조를 제안 드립니다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플랫폼은 무료로 제공하고, 솔루션은 필요한 만큼 고르는 구독 방식입니다. 금액은 범위 확정 후 견적서로 드립니다.</a:t>
            </a:r>
            <a:endParaRPr lang="en-US" sz="135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6764731"/>
                <a:gridCol w="2029419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내용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금액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앱 플랫폼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고객사 단독 서버 설치형 플랫폼, 런치패드 · AI 패널 포함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6개 솔루션 중 필요한 솔루션 선택, 솔루션 단위 연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패키지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6개 솔루션 37개 앱 일괄 구독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학습 셋업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추가 시 절차서 정리와 10회 반복 검증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유지보수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버전 업그레이드 대응 · 앱 개선 · 문의 대응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[협의]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6000" b="1" dirty="0">
                <a:solidFill>
                  <a:srgbClr val="0070F2"/>
                </a:solidFill>
              </a:rPr>
              <a:t>06</a:t>
            </a:r>
            <a:endParaRPr lang="en-US" sz="6000" dirty="0"/>
          </a:p>
        </p:txBody>
      </p:sp>
      <p:sp>
        <p:nvSpPr>
          <p:cNvPr id="3" name="Shape 1"/>
          <p:cNvSpPr/>
          <p:nvPr/>
        </p:nvSpPr>
        <p:spPr>
          <a:xfrm>
            <a:off x="731520" y="2926080"/>
            <a:ext cx="5120640" cy="0"/>
          </a:xfrm>
          <a:prstGeom prst="line">
            <a:avLst/>
          </a:prstGeom>
          <a:noFill/>
          <a:ln w="15875">
            <a:solidFill>
              <a:srgbClr val="1D2D3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306324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3200" b="1" dirty="0">
                <a:solidFill>
                  <a:srgbClr val="1D2D3E"/>
                </a:solidFill>
              </a:rPr>
              <a:t>의사결정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3931920"/>
            <a:ext cx="5120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500" dirty="0">
                <a:solidFill>
                  <a:srgbClr val="556B82"/>
                </a:solidFill>
              </a:rPr>
              <a:t>누가 · 무엇을 · 어떤 기준으로 결정하는가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675120" y="1499616"/>
            <a:ext cx="5056632" cy="3858768"/>
          </a:xfrm>
          <a:prstGeom prst="roundRect">
            <a:avLst>
              <a:gd name="adj" fmla="val 3791"/>
            </a:avLst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  <a:effectLst>
            <a:outerShdw sx="100000" sy="100000" kx="0" ky="0" algn="bl" rotWithShape="0" blurRad="127000" dist="38100" dir="5400000">
              <a:srgbClr val="8796A5">
                <a:alpha val="18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6949440" y="172821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01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제안 배경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6949440" y="2295144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02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패키지 개요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949440" y="2862072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03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솔루션별 소개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949440" y="3429000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04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AI 업무 처리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6949440" y="3995928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556B82"/>
                </a:solidFill>
              </a:rPr>
              <a:t>05   </a:t>
            </a:r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도입 방안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812280" y="4599432"/>
            <a:ext cx="4782312" cy="493776"/>
          </a:xfrm>
          <a:prstGeom prst="roundRect">
            <a:avLst>
              <a:gd name="adj" fmla="val 18519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949440" y="4562856"/>
            <a:ext cx="4572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rgbClr val="0064D9"/>
                </a:solidFill>
              </a:rPr>
              <a:t>06   </a:t>
            </a:r>
            <a:pPr eaLnBrk="0" latinLnBrk="0" indent="0" marL="0">
              <a:buNone/>
            </a:pPr>
            <a:r>
              <a:rPr lang="en-US" sz="1300" b="1" dirty="0">
                <a:solidFill>
                  <a:srgbClr val="1D2D3E"/>
                </a:solidFill>
              </a:rPr>
              <a:t>의사결정</a:t>
            </a:r>
            <a:endParaRPr lang="en-US" sz="13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261872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26187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의사결정 대상자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결정에 참여하는 분과 각자 결정하실 것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최종 결정권자는 CEO · CFO입니다. 각 검토자의 확인을 거쳐 한 번에 결정할 수 있도록 근거를 정리했습니다.</a:t>
            </a:r>
            <a:endParaRPr lang="en-US" sz="135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480401"/>
                <a:gridCol w="1578437"/>
                <a:gridCol w="3382366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대상자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역할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관심사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결정하실 것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CEO · CFO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최종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조직 생산성 · 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방향 · 1단계 예산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재무 조직장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책임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· 신고 · 보고 전체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1단계 솔루션 · 순서 확정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CIO · IT 팀장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기술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SAP 클린 코어 · 보안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설치 · 연결 · 보안 기준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내부통제 · 감사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증적 ·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 기준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정보보호 담당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보안 검토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데이터 위치 · 접근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보안 점검 승인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선택안 비교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세 가지 선택안 중 B안을 권합니다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작게 확인하고, 숫자로 검증된 만큼만 넓히는 것이 투자 리스크가 가장 낮습니다.</a:t>
            </a:r>
            <a:endParaRPr lang="en-US" sz="135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1465692"/>
                <a:gridCol w="3044129"/>
                <a:gridCol w="3607857"/>
                <a:gridCol w="3156875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구분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A. 현행 유지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B. 파일럿 (권장)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C. 전면 도입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 방식 유지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1개 · 업무 1개, 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6개 솔루션 37개 앱 단계 도입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투자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 (반복 업무 비용 지속)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무료 · 파일럿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솔루션 구독 · 셋업 · 유지보수 [협의]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기간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범위 확정 후 [ ]개월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얻는 것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[고객사] 숫자로 효과 · 통제 확인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전체 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결산 지연 · 반복 입력 · 숫자 불일치 지속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낮음 — 인수 기준 미달 시 확대 중단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8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전 전면 적용 부담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기준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 기준을 충족하면 다음 단계로 진행합니다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결정 기준을 미리 합의해 두면, 결과 보고 자리에서 바로 결정할 수 있습니다.</a:t>
            </a:r>
            <a:endParaRPr lang="en-US" sz="135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54910"/>
                <a:gridCol w="5186294"/>
                <a:gridCol w="3833348"/>
              </a:tblGrid>
              <a:tr h="38404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기준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충족 조건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150" b="1" dirty="0">
                          <a:solidFill>
                            <a:srgbClr val="1D2D3E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자료</a:t>
                      </a:r>
                      <a:endParaRPr lang="en-US" sz="11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CEE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처리 성공률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최근 10회 중 9회 이상 성공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10회 반복 검증 보고서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숫자의 일관성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조회 · 보고 업무는 10회 모두 같은 숫자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회차별 결과 비교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데이터 보호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기존 전표 변경 0건 · 멈춘 회차에서 누른 단추 0개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시작 전 전표 목록 대비 감시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업무 효과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KPI 기준선 대비 처리 시간 개선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도입 전 · 후 측정치 [ ]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04088"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b="1" dirty="0">
                          <a:solidFill>
                            <a:schemeClr val="tx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통제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결재 · 송금은 사람이 승인, 증적 확보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eaLnBrk="0" latinLnBrk="0"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승인 이력 · 처리 기록</a:t>
                      </a:r>
                      <a:endParaRPr lang="en-US" sz="12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36576" marB="36576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1D2D3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일정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4주 안에 결정하고 바로 착수합니다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1주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제안 검토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검토자별로 관심사 슬라이드를 확인하고 질문을 모읍니다.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113532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332988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15868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2주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3515868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데모 · 질의응답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515868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데모로 실제 앱을 확인하고, 기술 · 통제 · 계약 질문에 답합니다.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989320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08776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391656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chemeClr val="accent2"/>
                </a:solidFill>
              </a:rPr>
              <a:t>3주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391656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회의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6391656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CEO · CFO 주재로 B안 · 결정 기준 · 담당자를 확정합니다.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865108" y="3090672"/>
            <a:ext cx="210312" cy="219456"/>
          </a:xfrm>
          <a:prstGeom prst="rightArrow">
            <a:avLst/>
          </a:prstGeom>
          <a:solidFill>
            <a:srgbClr val="0070F2"/>
          </a:solidFill>
          <a:ln w="12700">
            <a:solidFill>
              <a:srgbClr val="0070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084564" y="1554480"/>
            <a:ext cx="2647188" cy="3291840"/>
          </a:xfrm>
          <a:prstGeom prst="roundRect">
            <a:avLst>
              <a:gd name="adj" fmla="val 4836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9267444" y="1691640"/>
            <a:ext cx="22814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100" b="1" dirty="0">
                <a:solidFill>
                  <a:srgbClr val="556B82"/>
                </a:solidFill>
              </a:rPr>
              <a:t>4주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9267444" y="1965960"/>
            <a:ext cx="2281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rgbClr val="1D2D3E"/>
                </a:solidFill>
              </a:rPr>
              <a:t>파일럿 착수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9267444" y="2468880"/>
            <a:ext cx="2281428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150" dirty="0">
                <a:solidFill>
                  <a:srgbClr val="556B82"/>
                </a:solidFill>
              </a:rPr>
              <a:t>킥오프 후 1주차 설치 · 가르치기를 시작합니다.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5166360"/>
            <a:ext cx="1127455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결정 회의 일정: [ ]월 [ ]일 · 참석: CEO · CFO · 재무 조직장 · CIO · IT 팀장 · 내부통제 · 감사 · 정보보호 담당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91540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8915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결정 요청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의사결정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CEO · CFO께 요청드리는 결정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188720"/>
            <a:ext cx="112745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50" dirty="0">
                <a:solidFill>
                  <a:srgbClr val="556B82"/>
                </a:solidFill>
              </a:rPr>
              <a:t>AI 업무 패키지 도입 방향 승인 — 솔루션 1개 파일럿 후 단계 확대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파일럿 승인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범위: 솔루션 1개 · 업무 1개, 4주. 결정 기준을 충족하면 다음 단계를 결정합니다.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306824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35424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129784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결정 기준 합의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4535424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앞 장의 결정 기준을 그대로 쓰거나 [고객사] 기준으로 고쳐 확정합니다.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6448" y="1783080"/>
            <a:ext cx="3575304" cy="3291840"/>
          </a:xfrm>
          <a:prstGeom prst="roundRect">
            <a:avLst>
              <a:gd name="adj" fmla="val 388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85048" y="201168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1800" b="1" dirty="0">
                <a:solidFill>
                  <a:srgbClr val="0064D9"/>
                </a:solidFill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979408" y="1984248"/>
            <a:ext cx="2569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eaLnBrk="0" latinLnBrk="0" indent="0" marL="0">
              <a:buNone/>
            </a:pPr>
            <a:r>
              <a:rPr lang="en-US" sz="1500" b="1" dirty="0">
                <a:solidFill>
                  <a:schemeClr val="tx2"/>
                </a:solidFill>
              </a:rPr>
              <a:t>담당자 지정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385048" y="2606040"/>
            <a:ext cx="31181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재무 조직장 · 내부통제 · 감사 담당자를 지정해 주시면 바로 착수합니다.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1014984" cy="246888"/>
          </a:xfrm>
          <a:prstGeom prst="roundRect">
            <a:avLst>
              <a:gd name="adj" fmla="val 50000"/>
            </a:avLst>
          </a:prstGeom>
          <a:solidFill>
            <a:srgbClr val="D1EFFF"/>
          </a:solidFill>
          <a:ln w="6350">
            <a:solidFill>
              <a:srgbClr val="D1EFFF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365760"/>
            <a:ext cx="10149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ctr" indent="0" marL="0">
              <a:buNone/>
            </a:pPr>
            <a:r>
              <a:rPr lang="en-US" sz="1000" b="1" dirty="0">
                <a:solidFill>
                  <a:srgbClr val="0064D9"/>
                </a:solidFill>
              </a:rPr>
              <a:t>제안사 소개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8074152" y="402336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950" dirty="0">
                <a:solidFill>
                  <a:srgbClr val="556B82"/>
                </a:solidFill>
              </a:rPr>
              <a:t>부록</a:t>
            </a:r>
            <a:endParaRPr lang="en-US" sz="950" dirty="0"/>
          </a:p>
        </p:txBody>
      </p:sp>
      <p:sp>
        <p:nvSpPr>
          <p:cNvPr id="5" name="Text 2"/>
          <p:cNvSpPr/>
          <p:nvPr>
            <p:ph idx="102" type="title" hasCustomPrompt="1"/>
          </p:nvPr>
        </p:nvSpPr>
        <p:spPr>
          <a:xfrm>
            <a:off x="457200" y="676656"/>
            <a:ext cx="1127455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피지비앤컴퍼니를 소개합니다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463040"/>
            <a:ext cx="5303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피지비앤컴퍼니(PGB&amp;Company)</a:t>
            </a:r>
            <a:endParaRPr lang="en-US" sz="1800" dirty="0"/>
          </a:p>
          <a:p>
            <a:pPr eaLnBrk="0" latinLnBrk="0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SAP 운영 단계에서 과제 성격의 프로젝트를 수행하는 회사입니다. SAP 표준 기능은 그대로 두고, 업무에 필요한 확장 앱과 AI로 SAP를 더 잘 쓰게 합니다.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457200" y="32918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3832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①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확장 앱 솔루션 공급 — 경비처리 · 회계 결산 · 세무 신고 · 사업계획 및 분석 · 연결결산 · IFRS 18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4663440"/>
            <a:ext cx="5303520" cy="1188720"/>
          </a:xfrm>
          <a:prstGeom prst="roundRect">
            <a:avLst>
              <a:gd name="adj" fmla="val 10769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0080" y="4754880"/>
            <a:ext cx="4937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사업 영역 ②</a:t>
            </a:r>
            <a:endParaRPr lang="en-US" sz="1300" dirty="0"/>
          </a:p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IFRS 18(K-IFRS 1118) 컨설팅 — 범주 분류 설계부터 보고서 · 주석까지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1792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공식 자격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SAP FI · CO · SD · MM · PP · HR 공식 자격이 있는 컨설턴트가 설계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9006840" y="146304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189720" y="164592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구축 경험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9189720" y="210312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SAP S/4HANA 퍼블릭(Public Edition) · PCE 모두 구축한 컨설턴트가 설계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21792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F5F6F7"/>
          </a:solidFill>
          <a:ln w="9525">
            <a:solidFill>
              <a:srgbClr val="F5F6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0080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플랫폼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고객사 단독 서버 설치형 SAP 확장 앱 플랫폼 · AI로 개발 · 테스트 · 배포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006840" y="3886200"/>
            <a:ext cx="2606040" cy="2240280"/>
          </a:xfrm>
          <a:prstGeom prst="roundRect">
            <a:avLst>
              <a:gd name="adj" fmla="val 5714"/>
            </a:avLst>
          </a:prstGeom>
          <a:solidFill>
            <a:srgbClr val="D1EFFF"/>
          </a:solidFill>
          <a:ln w="9525">
            <a:solidFill>
              <a:srgbClr val="D1E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89720" y="406908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공개 자료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189720" y="4526280"/>
            <a:ext cx="2240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eaLnBrk="0" latinLnBrk="0" indent="0" marL="0">
              <a:buNone/>
            </a:pPr>
            <a:r>
              <a:rPr lang="en-US" sz="1200" dirty="0">
                <a:solidFill>
                  <a:srgbClr val="556B82"/>
                </a:solidFill>
              </a:rPr>
              <a:t>기술 블로그(pgbe.co.kr/blog)에 앱 화면 · 소개 영상 · 검증 결과 공개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556B82"/>
                </a:solidFill>
              </a:defRPr>
            </a:lvl1pPr>
          </a:lstStyle>
          <a:p>
            <a:pPr eaLnBrk="0" latinLnBrk="0"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18872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4000" b="1" dirty="0">
                <a:solidFill>
                  <a:srgbClr val="1D2D3E"/>
                </a:solidFill>
              </a:rPr>
              <a:t>감사합니다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2860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"SAP 표준 기능은 그대로,</a:t>
            </a:r>
            <a:endParaRPr lang="en-US" sz="1800" dirty="0"/>
          </a:p>
          <a:p>
            <a:pPr eaLnBrk="0" latinLnBrk="0" indent="0" marL="0">
              <a:buNone/>
            </a:pPr>
            <a:r>
              <a:rPr lang="en-US" sz="1800" i="1" dirty="0">
                <a:solidFill>
                  <a:srgbClr val="556B82"/>
                </a:solidFill>
              </a:rPr>
              <a:t>필요한 앱과 AI로 재무팀의 일을 줄입니다."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4206240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담당자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1920240" y="4206240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임민택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59028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이메일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1920240" y="4590288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lmt@pgbe.co.kr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4974336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홈페이지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4974336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pgbe.co.kr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5358384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556B82"/>
                </a:solidFill>
              </a:rPr>
              <a:t>데모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920240" y="5358384"/>
            <a:ext cx="5486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indent="0" marL="0">
              <a:buNone/>
            </a:pPr>
            <a:r>
              <a:rPr lang="en-US" sz="1300" dirty="0">
                <a:solidFill>
                  <a:srgbClr val="1D2D3E"/>
                </a:solidFill>
              </a:rPr>
              <a:t>demo.ui5.co.kr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0" y="59436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eaLnBrk="0" latinLnBrk="0" algn="r" indent="0" marL="0">
              <a:buNone/>
            </a:pPr>
            <a:r>
              <a:rPr lang="en-US" sz="1400" b="1" dirty="0">
                <a:solidFill>
                  <a:srgbClr val="1D2D3E"/>
                </a:solidFill>
              </a:rPr>
              <a:t>PGB&amp;Company · 피지비앤컴퍼니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GB Proposal Horizon">
  <a:themeElements>
    <a:clrScheme name="PGB Proposal Horizon">
      <a:dk1>
        <a:srgbClr val="1D2D3E"/>
      </a:dk1>
      <a:lt1>
        <a:srgbClr val="FFFFFF"/>
      </a:lt1>
      <a:dk2>
        <a:srgbClr val="1D2D3E"/>
      </a:dk2>
      <a:lt2>
        <a:srgbClr val="F5F6F7"/>
      </a:lt2>
      <a:accent1>
        <a:srgbClr val="0064D9"/>
      </a:accent1>
      <a:accent2>
        <a:srgbClr val="0064D9"/>
      </a:accent2>
      <a:accent3>
        <a:srgbClr val="E76500"/>
      </a:accent3>
      <a:accent4>
        <a:srgbClr val="188918"/>
      </a:accent4>
      <a:accent5>
        <a:srgbClr val="556B82"/>
      </a:accent5>
      <a:accent6>
        <a:srgbClr val="D1EFFF"/>
      </a:accent6>
      <a:hlink>
        <a:srgbClr val="0064D9"/>
      </a:hlink>
      <a:folHlink>
        <a:srgbClr val="7800A4"/>
      </a:folHlink>
    </a:clrScheme>
    <a:fontScheme name="PGB Proposal Horizon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45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</vt:vector>
  </TitlesOfParts>
  <Company>PGB&amp;Company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업무 패키지 통합 제안서</dc:title>
  <dc:subject>PptxGenJS Presentation</dc:subject>
  <dc:creator>피지비앤컴퍼니</dc:creator>
  <cp:lastModifiedBy>피지비앤컴퍼니</cp:lastModifiedBy>
  <cp:revision>1</cp:revision>
  <dcterms:created xsi:type="dcterms:W3CDTF">2026-11-06T03:41:03Z</dcterms:created>
  <dcterms:modified xsi:type="dcterms:W3CDTF">2026-11-06T03:41:03Z</dcterms:modified>
</cp:coreProperties>
</file>