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notesMasterIdLst>
    <p:notesMasterId r:id="rId3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표지" id="{1ad940f3-19f2-181a-8fee-435cf90f4010}">
          <p14:sldIdLst>
            <p14:sldId id="256"/>
            <p14:sldId id="257"/>
            <p14:sldId id="258"/>
          </p14:sldIdLst>
        </p14:section>
        <p14:section name="제안 배경" id="{e95cd1bc-9da7-4db7-5218-d1ba1fe3c008}">
          <p14:sldIdLst>
            <p14:sldId id="259"/>
            <p14:sldId id="260"/>
          </p14:sldIdLst>
        </p14:section>
        <p14:section name="AI 업무 처리 원리" id="{7c5a591d-0c83-8017-8636-a3a5cdf96a68}">
          <p14:sldIdLst>
            <p14:sldId id="261"/>
            <p14:sldId id="262"/>
            <p14:sldId id="263"/>
            <p14:sldId id="264"/>
            <p14:sldId id="265"/>
          </p14:sldIdLst>
        </p14:section>
        <p14:section name="AI 업무 시나리오" id="{ab9984a9-c0ed-ad63-f074-3bbd1abbb907}">
          <p14:sldIdLst>
            <p14:sldId id="266"/>
            <p14:sldId id="267"/>
            <p14:sldId id="268"/>
            <p14:sldId id="269"/>
            <p14:sldId id="270"/>
            <p14:sldId id="271"/>
          </p14:sldIdLst>
        </p14:section>
        <p14:section name="파일럿 제안" id="{2ec49bee-4f8e-9ada-ec76-6488b23fb089}">
          <p14:sldIdLst>
            <p14:sldId id="272"/>
            <p14:sldId id="273"/>
            <p14:sldId id="274"/>
            <p14:sldId id="275"/>
            <p14:sldId id="276"/>
            <p14:sldId id="277"/>
          </p14:sldIdLst>
        </p14:section>
        <p14:section name="부록" id="{72e27ab2-8213-9400-8199-57237ba79585}">
          <p14:sldIdLst>
            <p14:sldId id="278"/>
            <p14:sldId id="285"/>
          </p14:sldIdLst>
        </p14:section>
        <p14:section name="의사결정" id="{d7bed35e-0e67-681c-fd39-5721787a3808}">
          <p14:sldIdLst>
            <p14:sldId id="279"/>
            <p14:sldId id="280"/>
            <p14:sldId id="281"/>
            <p14:sldId id="282"/>
            <p14:sldId id="283"/>
            <p14:sldId id="284"/>
          </p14:sldIdLst>
        </p14:section>
        <p14:section name="부록" id="{3d7b796e-5fe8-dfaa-40f8-8b213f73a275}">
          <p14:sldIdLst/>
        </p14:section>
        <p14:section name="마무리" id="{0f133093-e692-9c19-3a49-53abdf3eb903}">
          <p14:sldIdLst>
            <p14:sldId id="28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3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CONTENT-image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DARK-image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63093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850" dirty="0">
                <a:solidFill>
                  <a:srgbClr val="556B82"/>
                </a:solidFill>
              </a:rPr>
              <a:t>PGB&amp;Company · 피지비앤컴퍼니  |  AI 재무팀 파일럿 제안서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4727448" y="630936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850" dirty="0">
                <a:solidFill>
                  <a:srgbClr val="556B82"/>
                </a:solidFill>
              </a:rPr>
              <a:t>Confidential · 검토용 자료</a:t>
            </a:r>
            <a:endParaRPr lang="en-US" sz="850" dirty="0"/>
          </a:p>
        </p:txBody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chemeClr val="tx2"/>
                </a:solidFill>
              </a:defRPr>
            </a:lvl1pPr>
          </a:lstStyle>
          <a:p>
            <a:pPr eaLnBrk="0" latinLnBrk="0" algn="l" indent="0" marL="0">
              <a:buNone/>
            </a:pP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g"/><Relationship Id="rId2" Type="http://schemas.openxmlformats.org/officeDocument/2006/relationships/image" Target="../media/image-12-2.jpg"/><Relationship Id="rId3" Type="http://schemas.openxmlformats.org/officeDocument/2006/relationships/image" Target="../media/image-12-3.jp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g"/><Relationship Id="rId2" Type="http://schemas.openxmlformats.org/officeDocument/2006/relationships/image" Target="../media/image-13-2.jpg"/><Relationship Id="rId3" Type="http://schemas.openxmlformats.org/officeDocument/2006/relationships/image" Target="../media/image-13-3.jp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g"/><Relationship Id="rId2" Type="http://schemas.openxmlformats.org/officeDocument/2006/relationships/image" Target="../media/image-14-2.jpg"/><Relationship Id="rId3" Type="http://schemas.openxmlformats.org/officeDocument/2006/relationships/image" Target="../media/image-14-3.jp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g"/><Relationship Id="rId2" Type="http://schemas.openxmlformats.org/officeDocument/2006/relationships/image" Target="../media/image-15-2.jpg"/><Relationship Id="rId3" Type="http://schemas.openxmlformats.org/officeDocument/2006/relationships/image" Target="../media/image-15-3.jp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48640"/>
            <a:ext cx="1005840" cy="347472"/>
          </a:xfrm>
          <a:prstGeom prst="roundRect">
            <a:avLst>
              <a:gd name="adj" fmla="val 21053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548640"/>
            <a:ext cx="1005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200" b="1" dirty="0">
                <a:solidFill>
                  <a:srgbClr val="1D2D3E"/>
                </a:solidFill>
              </a:rPr>
              <a:t>제안서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34440"/>
            <a:ext cx="4480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800" dirty="0">
                <a:solidFill>
                  <a:srgbClr val="556B82"/>
                </a:solidFill>
              </a:rPr>
              <a:t>[고객사]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91640"/>
            <a:ext cx="44805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3200" b="1" dirty="0">
                <a:solidFill>
                  <a:srgbClr val="1D2D3E"/>
                </a:solidFill>
              </a:rPr>
              <a:t>AI 재무팀 파일럿</a:t>
            </a:r>
            <a:endParaRPr lang="en-US" sz="32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337560"/>
            <a:ext cx="44805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dirty="0">
                <a:solidFill>
                  <a:srgbClr val="556B82"/>
                </a:solidFill>
              </a:rPr>
              <a:t>4주 동안 재무 반복 업무 1개를 AI에게 가르치고, 10번 반복 검증해 성공률 90% 이상이면 AI가 맡습니다. 결재 · 송금은 끝까지 사람이 승인합니다.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480060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dirty="0">
                <a:solidFill>
                  <a:srgbClr val="556B82"/>
                </a:solidFill>
              </a:rPr>
              <a:t>제안사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1463040" y="4800600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dirty="0">
                <a:solidFill>
                  <a:srgbClr val="1D2D3E"/>
                </a:solidFill>
              </a:rPr>
              <a:t>피지비앤컴퍼니 (PGB&amp;Company)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5129784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dirty="0">
                <a:solidFill>
                  <a:srgbClr val="556B82"/>
                </a:solidFill>
              </a:rPr>
              <a:t>담당자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1463040" y="5129784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dirty="0">
                <a:solidFill>
                  <a:srgbClr val="1D2D3E"/>
                </a:solidFill>
              </a:rPr>
              <a:t>임민택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5458968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dirty="0">
                <a:solidFill>
                  <a:srgbClr val="556B82"/>
                </a:solidFill>
              </a:rPr>
              <a:t>작성일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1463040" y="5458968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dirty="0">
                <a:solidFill>
                  <a:srgbClr val="1D2D3E"/>
                </a:solidFill>
              </a:rPr>
              <a:t>2026-11-06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5788152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dirty="0">
                <a:solidFill>
                  <a:srgbClr val="556B82"/>
                </a:solidFill>
              </a:rPr>
              <a:t>버전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1463040" y="5788152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dirty="0">
                <a:solidFill>
                  <a:srgbClr val="1D2D3E"/>
                </a:solidFill>
              </a:rPr>
              <a:t>v1.0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548640" y="4663440"/>
            <a:ext cx="4480560" cy="0"/>
          </a:xfrm>
          <a:prstGeom prst="line">
            <a:avLst/>
          </a:prstGeom>
          <a:noFill/>
          <a:ln w="12700">
            <a:solidFill>
              <a:srgbClr val="1D2D3E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548640" y="6172200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850" dirty="0">
                <a:solidFill>
                  <a:srgbClr val="556B82"/>
                </a:solidFill>
              </a:rPr>
              <a:t>본 문서는 검토용으로 작성되었으며, 제안사의 동의 없이 외부에 배포할 수 없습니다.</a:t>
            </a:r>
            <a:endParaRPr lang="en-US" sz="850" dirty="0"/>
          </a:p>
        </p:txBody>
      </p:sp>
      <p:sp>
        <p:nvSpPr>
          <p:cNvPr id="17" name="Shape 15"/>
          <p:cNvSpPr/>
          <p:nvPr/>
        </p:nvSpPr>
        <p:spPr>
          <a:xfrm>
            <a:off x="5349921" y="484632"/>
            <a:ext cx="6262278" cy="588873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18" name="Image 0" descr="cover_dg3_08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68209" y="502920"/>
            <a:ext cx="6225702" cy="58521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9154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915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결정 요약</a:t>
            </a:r>
            <a:endParaRPr lang="en-US" sz="1000" dirty="0"/>
          </a:p>
        </p:txBody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이 제안서로 결정하실 것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AI 재무팀 4주 파일럿 승인 — 업무 1개 · 인수 기준 90%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457200" y="1783080"/>
            <a:ext cx="3575304" cy="3291840"/>
          </a:xfrm>
          <a:prstGeom prst="roundRect">
            <a:avLst>
              <a:gd name="adj" fmla="val 388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201168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01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1280160" y="198424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결정권자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85800" y="2606040"/>
            <a:ext cx="3118104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최종 결정: CFO</a:t>
            </a:r>
            <a:endParaRPr lang="en-US" sz="1300" dirty="0"/>
          </a:p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검토: 재무팀장 · CIO · IT 팀장 · 내부통제 · 감사 · 정보보호 담당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306824" y="1783080"/>
            <a:ext cx="3575304" cy="3291840"/>
          </a:xfrm>
          <a:prstGeom prst="roundRect">
            <a:avLst>
              <a:gd name="adj" fmla="val 388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535424" y="201168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02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5129784" y="198424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권장안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535424" y="2606040"/>
            <a:ext cx="3118104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B. 파일럿 (권장) — 업무 1개 · 10회 반복 검증, 4주</a:t>
            </a:r>
            <a:endParaRPr lang="en-US" sz="1300" dirty="0"/>
          </a:p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비교: A. 현행 유지 · C. 전면 도입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56448" y="1783080"/>
            <a:ext cx="3575304" cy="3291840"/>
          </a:xfrm>
          <a:prstGeom prst="roundRect">
            <a:avLst>
              <a:gd name="adj" fmla="val 388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385048" y="201168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03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8979408" y="198424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결정 기준 · 일정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8385048" y="2606040"/>
            <a:ext cx="3118104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최근 10회 중 9회 이상 성공 · 기존 데이터 변경 0건 · KPI 개선</a:t>
            </a:r>
            <a:endParaRPr lang="en-US" sz="1300" dirty="0"/>
          </a:p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4주 안에 결정, 결정 다음 주 착수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목차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737360"/>
            <a:ext cx="5394960" cy="713232"/>
          </a:xfrm>
          <a:prstGeom prst="roundRect">
            <a:avLst>
              <a:gd name="adj" fmla="val 1666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1737360"/>
            <a:ext cx="731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01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1463040" y="1792224"/>
            <a:ext cx="4343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제안 배경</a:t>
            </a:r>
            <a:endParaRPr lang="en-US" sz="1500" dirty="0"/>
          </a:p>
          <a:p>
            <a:pPr eaLnBrk="0" latinLnBrk="0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AI는 언제 업무를 맡을 수 있을까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48640" y="2606040"/>
            <a:ext cx="5394960" cy="713232"/>
          </a:xfrm>
          <a:prstGeom prst="roundRect">
            <a:avLst>
              <a:gd name="adj" fmla="val 1666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31520" y="2606040"/>
            <a:ext cx="731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02</a:t>
            </a:r>
            <a:endParaRPr lang="en-US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1463040" y="2660904"/>
            <a:ext cx="4343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AI 업무 처리 원리</a:t>
            </a:r>
            <a:endParaRPr lang="en-US" sz="1500" dirty="0"/>
          </a:p>
          <a:p>
            <a:pPr eaLnBrk="0" latinLnBrk="0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학습 · 가르치기 · 검증 · 맡기기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548640" y="3474720"/>
            <a:ext cx="5394960" cy="713232"/>
          </a:xfrm>
          <a:prstGeom prst="roundRect">
            <a:avLst>
              <a:gd name="adj" fmla="val 1666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731520" y="3474720"/>
            <a:ext cx="731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03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1463040" y="3529584"/>
            <a:ext cx="4343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AI 업무 시나리오</a:t>
            </a:r>
            <a:endParaRPr lang="en-US" sz="1500" dirty="0"/>
          </a:p>
          <a:p>
            <a:pPr eaLnBrk="0" latinLnBrk="0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AI가 처리하는 업무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6217920" y="1737360"/>
            <a:ext cx="5394960" cy="713232"/>
          </a:xfrm>
          <a:prstGeom prst="roundRect">
            <a:avLst>
              <a:gd name="adj" fmla="val 1666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400800" y="1737360"/>
            <a:ext cx="731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04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7132320" y="1792224"/>
            <a:ext cx="4343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파일럿 제안</a:t>
            </a:r>
            <a:endParaRPr lang="en-US" sz="1500" dirty="0"/>
          </a:p>
          <a:p>
            <a:pPr eaLnBrk="0" latinLnBrk="0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대상 업무 · 4주 일정 · 인수 기준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6217920" y="2606040"/>
            <a:ext cx="5394960" cy="713232"/>
          </a:xfrm>
          <a:prstGeom prst="roundRect">
            <a:avLst>
              <a:gd name="adj" fmla="val 1666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400800" y="2606040"/>
            <a:ext cx="731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05</a:t>
            </a:r>
            <a:endParaRPr lang="en-US" sz="2000" dirty="0"/>
          </a:p>
        </p:txBody>
      </p:sp>
      <p:sp>
        <p:nvSpPr>
          <p:cNvPr id="17" name="Text 15"/>
          <p:cNvSpPr txBox="1"/>
          <p:nvPr/>
        </p:nvSpPr>
        <p:spPr>
          <a:xfrm>
            <a:off x="7132320" y="2660904"/>
            <a:ext cx="4343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의사결정</a:t>
            </a:r>
            <a:endParaRPr lang="en-US" sz="1500" dirty="0"/>
          </a:p>
          <a:p>
            <a:pPr eaLnBrk="0" latinLnBrk="0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대상자 · 선택안 · 결정 기준 · 일정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6217920" y="3474720"/>
            <a:ext cx="5394960" cy="713232"/>
          </a:xfrm>
          <a:prstGeom prst="roundRect">
            <a:avLst>
              <a:gd name="adj" fmla="val 1666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400800" y="3474720"/>
            <a:ext cx="731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06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7132320" y="3529584"/>
            <a:ext cx="4343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부록</a:t>
            </a:r>
            <a:endParaRPr lang="en-US" sz="1500" dirty="0"/>
          </a:p>
          <a:p>
            <a:pPr eaLnBrk="0" latinLnBrk="0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가격 · 제안사 소개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82880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6000" b="1" dirty="0">
                <a:solidFill>
                  <a:srgbClr val="0070F2"/>
                </a:solidFill>
              </a:rPr>
              <a:t>01</a:t>
            </a:r>
            <a:endParaRPr lang="en-US" sz="6000" dirty="0"/>
          </a:p>
        </p:txBody>
      </p:sp>
      <p:sp>
        <p:nvSpPr>
          <p:cNvPr id="3" name="Shape 1"/>
          <p:cNvSpPr/>
          <p:nvPr/>
        </p:nvSpPr>
        <p:spPr>
          <a:xfrm>
            <a:off x="731520" y="2926080"/>
            <a:ext cx="5120640" cy="0"/>
          </a:xfrm>
          <a:prstGeom prst="line">
            <a:avLst/>
          </a:prstGeom>
          <a:noFill/>
          <a:ln w="15875">
            <a:solidFill>
              <a:srgbClr val="1D2D3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3063240"/>
            <a:ext cx="5303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3200" b="1" dirty="0">
                <a:solidFill>
                  <a:srgbClr val="1D2D3E"/>
                </a:solidFill>
              </a:rPr>
              <a:t>제안 배경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3931920"/>
            <a:ext cx="5120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500" dirty="0">
                <a:solidFill>
                  <a:srgbClr val="556B82"/>
                </a:solidFill>
              </a:rPr>
              <a:t>AI에게 맡기려면 먼저 믿을 수 있어야 합니다.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675120" y="1783080"/>
            <a:ext cx="5056632" cy="329184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38100" dir="5400000">
              <a:srgbClr val="8796A5">
                <a:alpha val="18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812280" y="2048256"/>
            <a:ext cx="4782312" cy="493776"/>
          </a:xfrm>
          <a:prstGeom prst="roundRect">
            <a:avLst>
              <a:gd name="adj" fmla="val 18519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949440" y="2011680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0064D9"/>
                </a:solidFill>
              </a:rPr>
              <a:t>01   </a:t>
            </a:r>
            <a:pPr eaLnBrk="0" latinLnBrk="0" indent="0" marL="0">
              <a:buNone/>
            </a:pPr>
            <a:r>
              <a:rPr lang="en-US" sz="1300" b="1" dirty="0">
                <a:solidFill>
                  <a:srgbClr val="1D2D3E"/>
                </a:solidFill>
              </a:rPr>
              <a:t>제안 배경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6949440" y="2578608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02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AI 업무 처리 원리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6949440" y="314553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03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AI 업무 시나리오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6949440" y="3712464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04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파일럿 제안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6949440" y="4279392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05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의사결정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9154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915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제안 배경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제안 배경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AI는 검증된 업무만 맡아야 합니다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57200" y="1783080"/>
            <a:ext cx="5120640" cy="4434840"/>
          </a:xfrm>
          <a:prstGeom prst="roundRect">
            <a:avLst>
              <a:gd name="adj" fmla="val 288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965960"/>
            <a:ext cx="4480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지금의 방식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377440"/>
            <a:ext cx="448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AI 도입을 망설이는 이유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2880360"/>
            <a:ext cx="448056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AI가 마음대로 전기하면?</a:t>
            </a:r>
            <a:endParaRPr lang="en-US" sz="1400" dirty="0"/>
          </a:p>
          <a:p>
            <a:pPr eaLnBrk="0" latinLnBrk="0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chemeClr val="accent5"/>
                </a:solidFill>
              </a:rPr>
              <a:t>되돌리기 어려운 전표 · 송금을 AI가 잘못 처리할까 걱정합니다.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3680460"/>
            <a:ext cx="448056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결과가 매번 다르면?</a:t>
            </a:r>
            <a:endParaRPr lang="en-US" sz="1400" dirty="0"/>
          </a:p>
          <a:p>
            <a:pPr eaLnBrk="0" latinLnBrk="0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chemeClr val="accent5"/>
                </a:solidFill>
              </a:rPr>
              <a:t>같은 보고서를 시켰는데 숫자가 달라질까 걱정합니다.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777240" y="4480560"/>
            <a:ext cx="448056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우리 업무와 다르면?</a:t>
            </a:r>
            <a:endParaRPr lang="en-US" sz="1400" dirty="0"/>
          </a:p>
          <a:p>
            <a:pPr eaLnBrk="0" latinLnBrk="0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chemeClr val="accent5"/>
                </a:solidFill>
              </a:rPr>
              <a:t>회사마다 다른 절차를 AI가 따라 할 수 있을지 모릅니다.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5943600" y="3657600"/>
            <a:ext cx="292608" cy="548640"/>
          </a:xfrm>
          <a:prstGeom prst="chevron">
            <a:avLst/>
          </a:prstGeom>
          <a:solidFill>
            <a:srgbClr val="0064D9"/>
          </a:solidFill>
          <a:ln w="12700">
            <a:solidFill>
              <a:srgbClr val="0064D9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611112" y="1783080"/>
            <a:ext cx="5120640" cy="4434840"/>
          </a:xfrm>
          <a:prstGeom prst="roundRect">
            <a:avLst>
              <a:gd name="adj" fmla="val 2887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931152" y="1965960"/>
            <a:ext cx="4480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800" b="1" dirty="0">
                <a:solidFill>
                  <a:srgbClr val="1D2D3E"/>
                </a:solidFill>
              </a:rPr>
              <a:t>앞으로의 방식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6931152" y="2377440"/>
            <a:ext cx="448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rgbClr val="556B82"/>
                </a:solidFill>
              </a:rPr>
              <a:t>이 파일럿이 확인하는 것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6931152" y="2880360"/>
            <a:ext cx="448056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1D2D3E"/>
                </a:solidFill>
              </a:rPr>
              <a:t>업무 프로그램에 AI 기능 탑재</a:t>
            </a:r>
            <a:endParaRPr lang="en-US" sz="1400" dirty="0"/>
          </a:p>
          <a:p>
            <a:pPr eaLnBrk="0" latinLnBrk="0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rgbClr val="556B82"/>
                </a:solidFill>
              </a:rPr>
              <a:t>모든 업무 앱에 AI 패널이 들어 있어, 앱을 학습한 AI가 지시 한 줄로 조회 · 입력 · 보고를 처리합니다.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6931152" y="3680460"/>
            <a:ext cx="448056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1D2D3E"/>
                </a:solidFill>
              </a:rPr>
              <a:t>멈출 줄 아는 AI</a:t>
            </a:r>
            <a:endParaRPr lang="en-US" sz="1400" dirty="0"/>
          </a:p>
          <a:p>
            <a:pPr eaLnBrk="0" latinLnBrk="0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rgbClr val="556B82"/>
                </a:solidFill>
              </a:rPr>
              <a:t>단계가 하나라도 안 맞으면 멈추고, 결재 · 송금은 사람이 승인합니다.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6931152" y="4480560"/>
            <a:ext cx="448056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1D2D3E"/>
                </a:solidFill>
              </a:rPr>
              <a:t>같은 결과 10번</a:t>
            </a:r>
            <a:endParaRPr lang="en-US" sz="1400" dirty="0"/>
          </a:p>
          <a:p>
            <a:pPr eaLnBrk="0" latinLnBrk="0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rgbClr val="556B82"/>
                </a:solidFill>
              </a:rPr>
              <a:t>10회 반복에서 10번 모두 같은 숫자인지 확인합니다.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6931152" y="5280660"/>
            <a:ext cx="448056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1D2D3E"/>
                </a:solidFill>
              </a:rPr>
              <a:t>엑셀 절차서 한 장</a:t>
            </a:r>
            <a:endParaRPr lang="en-US" sz="1400" dirty="0"/>
          </a:p>
          <a:p>
            <a:pPr eaLnBrk="0" latinLnBrk="0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rgbClr val="556B82"/>
                </a:solidFill>
              </a:rPr>
              <a:t>담당자가 한 번 시연한 절차를 AI가 그대로 재생합니다.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82880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6000" b="1" dirty="0">
                <a:solidFill>
                  <a:srgbClr val="0070F2"/>
                </a:solidFill>
              </a:rPr>
              <a:t>02</a:t>
            </a:r>
            <a:endParaRPr lang="en-US" sz="6000" dirty="0"/>
          </a:p>
        </p:txBody>
      </p:sp>
      <p:sp>
        <p:nvSpPr>
          <p:cNvPr id="3" name="Shape 1"/>
          <p:cNvSpPr/>
          <p:nvPr/>
        </p:nvSpPr>
        <p:spPr>
          <a:xfrm>
            <a:off x="731520" y="2926080"/>
            <a:ext cx="5120640" cy="0"/>
          </a:xfrm>
          <a:prstGeom prst="line">
            <a:avLst/>
          </a:prstGeom>
          <a:noFill/>
          <a:ln w="15875">
            <a:solidFill>
              <a:srgbClr val="1D2D3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3063240"/>
            <a:ext cx="5303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3200" b="1" dirty="0">
                <a:solidFill>
                  <a:srgbClr val="1D2D3E"/>
                </a:solidFill>
              </a:rPr>
              <a:t>AI 업무 처리 원리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3931920"/>
            <a:ext cx="5120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500" dirty="0">
                <a:solidFill>
                  <a:srgbClr val="556B82"/>
                </a:solidFill>
              </a:rPr>
              <a:t>학습 → 가르치기 → 검증 → 맡기기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675120" y="1783080"/>
            <a:ext cx="5056632" cy="329184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38100" dir="5400000">
              <a:srgbClr val="8796A5">
                <a:alpha val="18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6949440" y="2011680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01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제안 배경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812280" y="2615184"/>
            <a:ext cx="4782312" cy="493776"/>
          </a:xfrm>
          <a:prstGeom prst="roundRect">
            <a:avLst>
              <a:gd name="adj" fmla="val 18519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949440" y="2578608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0064D9"/>
                </a:solidFill>
              </a:rPr>
              <a:t>02   </a:t>
            </a:r>
            <a:pPr eaLnBrk="0" latinLnBrk="0" indent="0" marL="0">
              <a:buNone/>
            </a:pPr>
            <a:r>
              <a:rPr lang="en-US" sz="1300" b="1" dirty="0">
                <a:solidFill>
                  <a:srgbClr val="1D2D3E"/>
                </a:solidFill>
              </a:rPr>
              <a:t>AI 업무 처리 원리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6949440" y="314553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03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AI 업무 시나리오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6949440" y="3712464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04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파일럿 제안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6949440" y="4279392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05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의사결정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412748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41274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AI 업무 처리 원리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AI 업무 처리 원리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AI는 앱을 배우고, 검증받고, 신뢰를 얻은 뒤 일합니다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런치패드에 앱을 등록하면 AI가 앱을 학습하고, 반복 실행으로 검증된 업무만 맡습니다.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57200" y="1828800"/>
            <a:ext cx="2647188" cy="2103120"/>
          </a:xfrm>
          <a:prstGeom prst="roundRect">
            <a:avLst>
              <a:gd name="adj" fmla="val 608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40080" y="196596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1. 학습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224028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앱을 열어 읽기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2743200"/>
            <a:ext cx="22814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AI가 보이지 않는 창에서 앱 화면 · 단추 · 데이터 구조를 읽습니다. 저장 · 전기는 누르지 않습니다.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3113532" y="2770632"/>
            <a:ext cx="210312" cy="219456"/>
          </a:xfrm>
          <a:prstGeom prst="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332988" y="1828800"/>
            <a:ext cx="2647188" cy="2103120"/>
          </a:xfrm>
          <a:prstGeom prst="roundRect">
            <a:avLst>
              <a:gd name="adj" fmla="val 608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3515868" y="196596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2. 가르치기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3515868" y="224028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엑셀 절차서 한 장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3515868" y="2743200"/>
            <a:ext cx="22814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담당자가 절차를 한 번 시연하면 AI가 그 순서를 "배운 절차"로 저장합니다.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5989320" y="2770632"/>
            <a:ext cx="210312" cy="219456"/>
          </a:xfrm>
          <a:prstGeom prst="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208776" y="1828800"/>
            <a:ext cx="2647188" cy="2103120"/>
          </a:xfrm>
          <a:prstGeom prst="roundRect">
            <a:avLst>
              <a:gd name="adj" fmla="val 608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391656" y="196596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3. 검증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6391656" y="224028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10회 반복 실행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391656" y="2743200"/>
            <a:ext cx="22814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만들고 되돌리기를 10번 반복합니다. 성공은 앱의 완료 메시지로 판정합니다.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8865108" y="2770632"/>
            <a:ext cx="210312" cy="219456"/>
          </a:xfrm>
          <a:prstGeom prst="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084564" y="1828800"/>
            <a:ext cx="2647188" cy="2103120"/>
          </a:xfrm>
          <a:prstGeom prst="roundRect">
            <a:avLst>
              <a:gd name="adj" fmla="val 6087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9267444" y="196596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rgbClr val="556B82"/>
                </a:solidFill>
              </a:rPr>
              <a:t>4. 맡기기</a:t>
            </a:r>
            <a:endParaRPr lang="en-US" sz="1100" dirty="0"/>
          </a:p>
        </p:txBody>
      </p:sp>
      <p:sp>
        <p:nvSpPr>
          <p:cNvPr id="24" name="Text 22"/>
          <p:cNvSpPr txBox="1"/>
          <p:nvPr/>
        </p:nvSpPr>
        <p:spPr>
          <a:xfrm>
            <a:off x="9267444" y="224028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rgbClr val="1D2D3E"/>
                </a:solidFill>
              </a:rPr>
              <a:t>성공률 90% 이상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9267444" y="2743200"/>
            <a:ext cx="22814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rgbClr val="556B82"/>
                </a:solidFill>
              </a:rPr>
              <a:t>최근 성공률 90% 이상인 앱만 "AI가 처리" 칸으로 옮겨 갑니다.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3716725" y="4187952"/>
            <a:ext cx="4755502" cy="181965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27" name="Image 0" descr="zaitrust001_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35013" y="4206240"/>
            <a:ext cx="4718926" cy="1783080"/>
          </a:xfrm>
          <a:prstGeom prst="rect">
            <a:avLst/>
          </a:prstGeom>
        </p:spPr>
      </p:pic>
      <p:sp>
        <p:nvSpPr>
          <p:cNvPr id="28" name="Text 25"/>
          <p:cNvSpPr txBox="1"/>
          <p:nvPr/>
        </p:nvSpPr>
        <p:spPr>
          <a:xfrm>
            <a:off x="457200" y="6035040"/>
            <a:ext cx="112745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학습 결과가 업무가 되기까지 — 쌓고 · 검증하고 · 신뢰하고 · 맡긴다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344168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34416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학습 → 실행 루프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AI 업무 처리 원리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담당자가 한 번 시연하면 지시 한 줄로 실행합니다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38912" y="1444752"/>
            <a:ext cx="5458968" cy="2687523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7" name="Image 0" descr="zaiexec001_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463040"/>
            <a:ext cx="5422392" cy="2650947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457200" y="4187139"/>
            <a:ext cx="54223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강화 학습 루프 — 시연 → 학습 자료 → 실행 → 결과 기록</a:t>
            </a:r>
            <a:endParaRPr lang="en-US" sz="1000" dirty="0"/>
          </a:p>
        </p:txBody>
      </p:sp>
      <p:sp>
        <p:nvSpPr>
          <p:cNvPr id="9" name="Text 6"/>
          <p:cNvSpPr txBox="1"/>
          <p:nvPr/>
        </p:nvSpPr>
        <p:spPr>
          <a:xfrm>
            <a:off x="6766560" y="1463040"/>
            <a:ext cx="496519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시연 한 번</a:t>
            </a:r>
            <a:endParaRPr lang="en-US" sz="1400" dirty="0"/>
          </a:p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업무 절차와 계정 규칙이 학습 자료가 됩니다.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6766560" y="2606040"/>
            <a:ext cx="496519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지시 한 줄</a:t>
            </a:r>
            <a:endParaRPr lang="en-US" sz="1400" dirty="0"/>
          </a:p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"미정산 전표 생성" 한 줄로 검색기간 설정 · 상세입력 · 계정 입력 · 차대 점검까지 처리합니다.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6766560" y="3749040"/>
            <a:ext cx="496519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결재는 승인 후</a:t>
            </a:r>
            <a:endParaRPr lang="en-US" sz="1400" dirty="0"/>
          </a:p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결재상신은 사용자 승인 후에만 실행합니다.</a:t>
            </a:r>
            <a:endParaRPr lang="en-US" sz="1400" dirty="0"/>
          </a:p>
        </p:txBody>
      </p:sp>
      <p:sp>
        <p:nvSpPr>
          <p:cNvPr id="12" name="Text 9"/>
          <p:cNvSpPr txBox="1"/>
          <p:nvPr/>
        </p:nvSpPr>
        <p:spPr>
          <a:xfrm>
            <a:off x="6766560" y="4892040"/>
            <a:ext cx="496519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실패에서 배운 규칙</a:t>
            </a:r>
            <a:endParaRPr lang="en-US" sz="1400" dirty="0"/>
          </a:p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멈춘 회차의 이유가 다음 실행의 안전 규칙이 됩니다.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9154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915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신뢰 기준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AI 업무 처리 원리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성공률 90% 이상일 때만 "AI가 처리"로 옮깁니다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6291072" y="1444752"/>
            <a:ext cx="5458968" cy="3534019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7" name="Image 0" descr="zaitrust001_0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09360" y="1463040"/>
            <a:ext cx="5422392" cy="3497443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457200" y="1463040"/>
            <a:ext cx="496519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쌓기</a:t>
            </a:r>
            <a:endParaRPr lang="en-US" sz="1400" dirty="0"/>
          </a:p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배운 절차와 실행 기록이 쌓입니다.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457200" y="2606040"/>
            <a:ext cx="496519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검증</a:t>
            </a:r>
            <a:endParaRPr lang="en-US" sz="1400" dirty="0"/>
          </a:p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배운 절차로 실제 업무를 끝까지 성공해야 합니다.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457200" y="3749040"/>
            <a:ext cx="496519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신뢰</a:t>
            </a:r>
            <a:endParaRPr lang="en-US" sz="1400" dirty="0"/>
          </a:p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최근 성공률 90% 이상 · 마지막 실행 성공일 때 AI 표시가 붙습니다.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457200" y="4892040"/>
            <a:ext cx="496519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맡기기</a:t>
            </a:r>
            <a:endParaRPr lang="en-US" sz="1400" dirty="0"/>
          </a:p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AI가 처리하는 일과 사람이 확인 · 판단하는 일을 구분합니다.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2296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22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안전장치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AI 업무 처리 원리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되돌리기 어려운 일은 더 엄격하게 다룹니다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57200" y="1463040"/>
            <a:ext cx="3575304" cy="2263140"/>
          </a:xfrm>
          <a:prstGeom prst="roundRect">
            <a:avLst>
              <a:gd name="adj" fmla="val 565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169164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01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1280160" y="166420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엄격 모드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85800" y="2286000"/>
            <a:ext cx="3118104" cy="13030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정해 둔 단계가 하나라도 맞지 않으면 그 자리에서 멈춥니다. AI가 화면을 보고 "대신" 이어 가지 않습니다.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306824" y="1463040"/>
            <a:ext cx="3575304" cy="2263140"/>
          </a:xfrm>
          <a:prstGeom prst="roundRect">
            <a:avLst>
              <a:gd name="adj" fmla="val 565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535424" y="169164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02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5129784" y="166420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대상은 정확히 1건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535424" y="2286000"/>
            <a:ext cx="3118104" cy="13030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전표번호 · 반제전표 번호로 고르고, 맞는 건이 없거나 둘 이상이면 아무것도 누르지 않습니다.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8156448" y="1463040"/>
            <a:ext cx="3575304" cy="2263140"/>
          </a:xfrm>
          <a:prstGeom prst="roundRect">
            <a:avLst>
              <a:gd name="adj" fmla="val 565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385048" y="169164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03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8979408" y="166420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완료 메시지로 판정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8385048" y="2286000"/>
            <a:ext cx="3118104" cy="13030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성공 · 실패는 AI의 말이 아니라 앱이 화면에 보여 준 완료 메시지와 서버 데이터로 판정합니다.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57200" y="4000500"/>
            <a:ext cx="3575304" cy="2263140"/>
          </a:xfrm>
          <a:prstGeom prst="roundRect">
            <a:avLst>
              <a:gd name="adj" fmla="val 565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85800" y="422910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04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1280160" y="420166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결재 · 송금은 사람이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685800" y="4823460"/>
            <a:ext cx="3118104" cy="13030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결재상신 · 송금 송신 단추 앞에서 멈추고 사용자 승인을 받습니다.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306824" y="4000500"/>
            <a:ext cx="3575304" cy="2263140"/>
          </a:xfrm>
          <a:prstGeom prst="roundRect">
            <a:avLst>
              <a:gd name="adj" fmla="val 565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535424" y="422910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05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5129784" y="420166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숫자는 앱이 계산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4535424" y="4823460"/>
            <a:ext cx="3118104" cy="13030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보고서 숫자는 앱이 SAP 데이터로 계산한 값입니다. AI는 화면을 조작하고 결과를 대조할 뿐입니다.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8156448" y="4000500"/>
            <a:ext cx="3575304" cy="2263140"/>
          </a:xfrm>
          <a:prstGeom prst="roundRect">
            <a:avLst>
              <a:gd name="adj" fmla="val 565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8385048" y="422910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06</a:t>
            </a:r>
            <a:endParaRPr lang="en-US" sz="1800" dirty="0"/>
          </a:p>
        </p:txBody>
      </p:sp>
      <p:sp>
        <p:nvSpPr>
          <p:cNvPr id="28" name="Text 26"/>
          <p:cNvSpPr txBox="1"/>
          <p:nvPr/>
        </p:nvSpPr>
        <p:spPr>
          <a:xfrm>
            <a:off x="8979408" y="420166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기존 데이터 보호</a:t>
            </a:r>
            <a:endParaRPr lang="en-US" sz="1500" dirty="0"/>
          </a:p>
        </p:txBody>
      </p:sp>
      <p:sp>
        <p:nvSpPr>
          <p:cNvPr id="29" name="Text 27"/>
          <p:cNvSpPr txBox="1"/>
          <p:nvPr/>
        </p:nvSpPr>
        <p:spPr>
          <a:xfrm>
            <a:off x="8385048" y="4823460"/>
            <a:ext cx="3118104" cy="13030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반복 검증 중에는 시작 전 전표 목록을 기준으로 감시해, 하나라도 바뀌면 즉시 멈춥니다.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82880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6000" b="1" dirty="0">
                <a:solidFill>
                  <a:srgbClr val="0070F2"/>
                </a:solidFill>
              </a:rPr>
              <a:t>03</a:t>
            </a:r>
            <a:endParaRPr lang="en-US" sz="6000" dirty="0"/>
          </a:p>
        </p:txBody>
      </p:sp>
      <p:sp>
        <p:nvSpPr>
          <p:cNvPr id="3" name="Shape 1"/>
          <p:cNvSpPr/>
          <p:nvPr/>
        </p:nvSpPr>
        <p:spPr>
          <a:xfrm>
            <a:off x="731520" y="2926080"/>
            <a:ext cx="5120640" cy="0"/>
          </a:xfrm>
          <a:prstGeom prst="line">
            <a:avLst/>
          </a:prstGeom>
          <a:noFill/>
          <a:ln w="15875">
            <a:solidFill>
              <a:srgbClr val="1D2D3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3063240"/>
            <a:ext cx="5303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3200" b="1" dirty="0">
                <a:solidFill>
                  <a:srgbClr val="1D2D3E"/>
                </a:solidFill>
              </a:rPr>
              <a:t>AI 업무 시나리오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3931920"/>
            <a:ext cx="5120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500" dirty="0">
                <a:solidFill>
                  <a:srgbClr val="556B82"/>
                </a:solidFill>
              </a:rPr>
              <a:t>블로그에 실제 처리 화면 영상과 함께 공개했습니다.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675120" y="1783080"/>
            <a:ext cx="5056632" cy="329184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38100" dir="5400000">
              <a:srgbClr val="8796A5">
                <a:alpha val="18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6949440" y="2011680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01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제안 배경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6949440" y="2578608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02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AI 업무 처리 원리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812280" y="3182112"/>
            <a:ext cx="4782312" cy="493776"/>
          </a:xfrm>
          <a:prstGeom prst="roundRect">
            <a:avLst>
              <a:gd name="adj" fmla="val 18519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949440" y="314553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0064D9"/>
                </a:solidFill>
              </a:rPr>
              <a:t>03   </a:t>
            </a:r>
            <a:pPr eaLnBrk="0" latinLnBrk="0" indent="0" marL="0">
              <a:buNone/>
            </a:pPr>
            <a:r>
              <a:rPr lang="en-US" sz="1300" b="1" dirty="0">
                <a:solidFill>
                  <a:srgbClr val="1D2D3E"/>
                </a:solidFill>
              </a:rPr>
              <a:t>AI 업무 시나리오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6949440" y="3712464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04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파일럿 제안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6949440" y="4279392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05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의사결정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344168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34416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AI 업무 시나리오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AI 업무 시나리오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경비전표 — 증빙에서 전표 · 상신까지 AI가 처리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법인카드 · 세금계산서 · 영수증 · 출장비 전표를 AI가 만들고, 상신은 사람이 승인합니다.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30352" y="1764792"/>
            <a:ext cx="6620256" cy="415137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zaiexp001_0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783080"/>
            <a:ext cx="6583680" cy="41148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57200" y="5971032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AI 보기 — AI가 처리 5 · 사람이 처리 1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8133588" y="1764792"/>
            <a:ext cx="2962656" cy="186537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11" name="Image 1" descr="zaiexp001_03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1876" y="1783080"/>
            <a:ext cx="2926080" cy="182880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7498080" y="3666744"/>
            <a:ext cx="4233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학습 자료 — 배운 절차와 자동 결정 규칙</a:t>
            </a:r>
            <a:endParaRPr lang="en-US" sz="1000" dirty="0"/>
          </a:p>
        </p:txBody>
      </p:sp>
      <p:sp>
        <p:nvSpPr>
          <p:cNvPr id="13" name="Shape 9"/>
          <p:cNvSpPr/>
          <p:nvPr/>
        </p:nvSpPr>
        <p:spPr>
          <a:xfrm>
            <a:off x="8133588" y="4050792"/>
            <a:ext cx="2962656" cy="186537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14" name="Image 2" descr="zaiexp001_04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1876" y="4069080"/>
            <a:ext cx="2926080" cy="182880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7498080" y="5952744"/>
            <a:ext cx="4233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반복 학습 카드 — 10번 실행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344168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34416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AI 업무 시나리오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AI 업무 시나리오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수금 · 지급 — 반제 전기와 CMS 지급을 AI가 처리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엑셀 절차서 한 장으로 가르친 수금 반제와 CMS 지급을 AI가 처리합니다. 송금 송신은 사람이 승인합니다.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30352" y="1764792"/>
            <a:ext cx="6620256" cy="415137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zaiexp002_0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783080"/>
            <a:ext cx="6583680" cy="41148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57200" y="5971032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AI 업무 구분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8133588" y="1764792"/>
            <a:ext cx="2962656" cy="186537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11" name="Image 1" descr="zaiexp002_03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1876" y="1783080"/>
            <a:ext cx="2926080" cy="182880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7498080" y="3666744"/>
            <a:ext cx="4233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수금 처리 배운 절차</a:t>
            </a:r>
            <a:endParaRPr lang="en-US" sz="1000" dirty="0"/>
          </a:p>
        </p:txBody>
      </p:sp>
      <p:sp>
        <p:nvSpPr>
          <p:cNvPr id="13" name="Shape 9"/>
          <p:cNvSpPr/>
          <p:nvPr/>
        </p:nvSpPr>
        <p:spPr>
          <a:xfrm>
            <a:off x="8133588" y="4050792"/>
            <a:ext cx="2962656" cy="186537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14" name="Image 2" descr="zaiexp002_04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1876" y="4069080"/>
            <a:ext cx="2926080" cy="182880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7498080" y="5952744"/>
            <a:ext cx="4233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지급자료 송수신 배운 절차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344168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34416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AI 업무 시나리오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AI 업무 시나리오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재무 보고서 — 원장에서 보고서 메일까지 AI가 처리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원장 가져오기 → 대차 검증 → 손익 분석 → 보고서 묶음 → 메일까지 AI가 처리합니다.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30352" y="1764792"/>
            <a:ext cx="6620256" cy="415137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zaiexp003_0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783080"/>
            <a:ext cx="6583680" cy="41148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57200" y="5971032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배운 절차 2개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7737619" y="1764792"/>
            <a:ext cx="3754594" cy="186537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11" name="Image 1" descr="zaiexp003_03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5907" y="1783080"/>
            <a:ext cx="3718018" cy="182880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7498080" y="3666744"/>
            <a:ext cx="4233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보고서 묶음</a:t>
            </a:r>
            <a:endParaRPr lang="en-US" sz="1000" dirty="0"/>
          </a:p>
        </p:txBody>
      </p:sp>
      <p:sp>
        <p:nvSpPr>
          <p:cNvPr id="13" name="Shape 9"/>
          <p:cNvSpPr/>
          <p:nvPr/>
        </p:nvSpPr>
        <p:spPr>
          <a:xfrm>
            <a:off x="7737619" y="4050792"/>
            <a:ext cx="3754594" cy="186537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14" name="Image 2" descr="zaiexp003_04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5907" y="4069080"/>
            <a:ext cx="3718018" cy="182880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7498080" y="5952744"/>
            <a:ext cx="4233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받은편지함 확인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344168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34416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AI 업무 시나리오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AI 업무 시나리오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수익성 보고서 — 지시 한 줄로 보고서 메일까지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지시 한 줄로 전사 이익율 조회부터 보고서 첨부 메일까지 AI가 처리합니다.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30352" y="1764792"/>
            <a:ext cx="6620256" cy="415137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zaiexp004_0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783080"/>
            <a:ext cx="6583680" cy="41148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57200" y="5971032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AI 패널 — 실행 단계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7737619" y="1764792"/>
            <a:ext cx="3754594" cy="186537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11" name="Image 1" descr="zaiexp004_03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5907" y="1783080"/>
            <a:ext cx="3718018" cy="182880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7498080" y="3666744"/>
            <a:ext cx="4233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보고서 묶음</a:t>
            </a:r>
            <a:endParaRPr lang="en-US" sz="1000" dirty="0"/>
          </a:p>
        </p:txBody>
      </p:sp>
      <p:sp>
        <p:nvSpPr>
          <p:cNvPr id="13" name="Shape 9"/>
          <p:cNvSpPr/>
          <p:nvPr/>
        </p:nvSpPr>
        <p:spPr>
          <a:xfrm>
            <a:off x="7737619" y="4050792"/>
            <a:ext cx="3754594" cy="186537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14" name="Image 2" descr="zaiexp004_04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5907" y="4069080"/>
            <a:ext cx="3718018" cy="182880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7498080" y="5952744"/>
            <a:ext cx="4233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요약 PPT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09728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097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AI 업무 범위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AI 업무 시나리오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AI에게 맡기는 일과 사람이 하는 일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반복되는 조회 · 입력 · 보고는 AI가, 승인과 판단은 사람이 합니다.</a:t>
            </a:r>
            <a:endParaRPr lang="en-US" sz="135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783080"/>
          <a:ext cx="11274552" cy="914400"/>
        </p:xfrm>
        <a:graphic>
          <a:graphicData uri="http://schemas.openxmlformats.org/drawingml/2006/table">
            <a:tbl>
              <a:tblPr/>
              <a:tblGrid>
                <a:gridCol w="2029419"/>
                <a:gridCol w="5299039"/>
                <a:gridCol w="3946093"/>
              </a:tblGrid>
              <a:tr h="38404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업무 영역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AI가 하는 일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사람이 하는 일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경비 전표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증빙 조회 → 계정 · 적요 입력 → 전표 생성 → 상신 직전까지 처리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결재상신 승인 · 예외 판단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수금 · 지급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반제 대상 매핑 · 반제 전기, CMS 지급파일 생성 · 결과 수신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송금 송신 승인(직무 분리)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결산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결산 진행 점검 · 충당금 계산 · 결산 전기 · 대사 결과 보고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결산 확정 · 조정 판단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재무 · 수익성 보고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원장 가져오기 → 대차 검증 → 분석 → 보고서 묶음 → 메일 발송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숫자 해석 · 경영 판단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세무 · 연결 · 공시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신고자료 집계 · 대사, TB 수집 · 사전 검사, IFRS 18 비교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신고 · 공시 확정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82880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6000" b="1" dirty="0">
                <a:solidFill>
                  <a:srgbClr val="0070F2"/>
                </a:solidFill>
              </a:rPr>
              <a:t>04</a:t>
            </a:r>
            <a:endParaRPr lang="en-US" sz="6000" dirty="0"/>
          </a:p>
        </p:txBody>
      </p:sp>
      <p:sp>
        <p:nvSpPr>
          <p:cNvPr id="3" name="Shape 1"/>
          <p:cNvSpPr/>
          <p:nvPr/>
        </p:nvSpPr>
        <p:spPr>
          <a:xfrm>
            <a:off x="731520" y="2926080"/>
            <a:ext cx="5120640" cy="0"/>
          </a:xfrm>
          <a:prstGeom prst="line">
            <a:avLst/>
          </a:prstGeom>
          <a:noFill/>
          <a:ln w="15875">
            <a:solidFill>
              <a:srgbClr val="1D2D3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3063240"/>
            <a:ext cx="5303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3200" b="1" dirty="0">
                <a:solidFill>
                  <a:srgbClr val="1D2D3E"/>
                </a:solidFill>
              </a:rPr>
              <a:t>파일럿 제안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3931920"/>
            <a:ext cx="5120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500" dirty="0">
                <a:solidFill>
                  <a:srgbClr val="556B82"/>
                </a:solidFill>
              </a:rPr>
              <a:t>대상 업무 · 4주 일정 · 인수 기준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675120" y="1783080"/>
            <a:ext cx="5056632" cy="329184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38100" dir="5400000">
              <a:srgbClr val="8796A5">
                <a:alpha val="18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6949440" y="2011680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01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제안 배경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6949440" y="2578608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02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AI 업무 처리 원리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6949440" y="314553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03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AI 업무 시나리오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812280" y="3749040"/>
            <a:ext cx="4782312" cy="493776"/>
          </a:xfrm>
          <a:prstGeom prst="roundRect">
            <a:avLst>
              <a:gd name="adj" fmla="val 18519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949440" y="3712464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0064D9"/>
                </a:solidFill>
              </a:rPr>
              <a:t>04   </a:t>
            </a:r>
            <a:pPr eaLnBrk="0" latinLnBrk="0" indent="0" marL="0">
              <a:buNone/>
            </a:pPr>
            <a:r>
              <a:rPr lang="en-US" sz="1300" b="1" dirty="0">
                <a:solidFill>
                  <a:srgbClr val="1D2D3E"/>
                </a:solidFill>
              </a:rPr>
              <a:t>파일럿 제안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6949440" y="4279392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05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의사결정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330452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33045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파일럿 대상 업무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파일럿 제안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세 가지 중 업무 1개를 고릅니다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처음이라면 장부를 바꾸지 않는 월간 보고나, 사용자가 가장 많은 경비처리를 권합니다.</a:t>
            </a:r>
            <a:endParaRPr lang="en-US" sz="1350" dirty="0"/>
          </a:p>
        </p:txBody>
      </p:sp>
      <p:graphicFrame>
        <p:nvGraphicFramePr>
          <p:cNvPr id="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783080"/>
          <a:ext cx="11274552" cy="914400"/>
        </p:xfrm>
        <a:graphic>
          <a:graphicData uri="http://schemas.openxmlformats.org/drawingml/2006/table">
            <a:tbl>
              <a:tblPr/>
              <a:tblGrid>
                <a:gridCol w="1691183"/>
                <a:gridCol w="5073548"/>
                <a:gridCol w="3044129"/>
                <a:gridCol w="1465692"/>
              </a:tblGrid>
              <a:tr h="38404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업무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AI가 하는 일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사람이 하는 일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장부 변경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경비처리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증빙 불러오기 · 계정 · 적요 입력 · 전표 생성 · 결재상신 · 취소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결재상신 승인 · 출장비 승인 · 반려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있음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수금 · 지급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반제 대상 선택 · 시뮬레이션 · 반제 전기 · 지급파일 생성 · 출금결과 수신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송금 승인(자금 책임자)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있음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월간 보고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원장 가져오기 · 대차 검증 · 기간 조회 · 보고서 묶음 다운로드 · 첨부 메일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보고서 내용 판단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없음(조회만)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9154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915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도입 방법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파일럿 제안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4주 파일럿으로 먼저 확인합니다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업무 1개를 골라 가르치고, 10번 반복 검증한 뒤 실제 업무에 적용합니다.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57200" y="1828800"/>
            <a:ext cx="2647188" cy="3291840"/>
          </a:xfrm>
          <a:prstGeom prst="roundRect">
            <a:avLst>
              <a:gd name="adj" fmla="val 4836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40080" y="196596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1주차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224028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설치 · 가르치기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2743200"/>
            <a:ext cx="228142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단독 서버에 플랫폼을 설치하고 OData로 연결합니다. 담당자가 엑셀 절차서로 업무를 한 번 시연합니다.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3113532" y="3364992"/>
            <a:ext cx="210312" cy="219456"/>
          </a:xfrm>
          <a:prstGeom prst="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332988" y="1828800"/>
            <a:ext cx="2647188" cy="3291840"/>
          </a:xfrm>
          <a:prstGeom prst="roundRect">
            <a:avLst>
              <a:gd name="adj" fmla="val 4836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3515868" y="196596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2주차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3515868" y="224028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10회 반복 검증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3515868" y="2743200"/>
            <a:ext cx="228142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만들고 되돌리기를 10번 반복합니다. 멈춘 회차는 이유를 확인해 절차를 고칩니다.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5989320" y="3364992"/>
            <a:ext cx="210312" cy="219456"/>
          </a:xfrm>
          <a:prstGeom prst="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208776" y="1828800"/>
            <a:ext cx="2647188" cy="3291840"/>
          </a:xfrm>
          <a:prstGeom prst="roundRect">
            <a:avLst>
              <a:gd name="adj" fmla="val 4836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391656" y="196596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3주차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6391656" y="224028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실제 업무 적용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391656" y="2743200"/>
            <a:ext cx="228142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되돌리기 단계를 빼고 실제 건으로 처리합니다. 사람이 할 때와 처리 시간을 비교합니다.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8865108" y="3364992"/>
            <a:ext cx="210312" cy="219456"/>
          </a:xfrm>
          <a:prstGeom prst="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084564" y="1828800"/>
            <a:ext cx="2647188" cy="3291840"/>
          </a:xfrm>
          <a:prstGeom prst="roundRect">
            <a:avLst>
              <a:gd name="adj" fmla="val 4836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9267444" y="196596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rgbClr val="556B82"/>
                </a:solidFill>
              </a:rPr>
              <a:t>4주차</a:t>
            </a:r>
            <a:endParaRPr lang="en-US" sz="1100" dirty="0"/>
          </a:p>
        </p:txBody>
      </p:sp>
      <p:sp>
        <p:nvSpPr>
          <p:cNvPr id="24" name="Text 22"/>
          <p:cNvSpPr txBox="1"/>
          <p:nvPr/>
        </p:nvSpPr>
        <p:spPr>
          <a:xfrm>
            <a:off x="9267444" y="224028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rgbClr val="1D2D3E"/>
                </a:solidFill>
              </a:rPr>
              <a:t>결과 보고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9267444" y="2743200"/>
            <a:ext cx="228142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rgbClr val="556B82"/>
                </a:solidFill>
              </a:rPr>
              <a:t>10회 반복 검증 보고서와 절감 시간을 보고하고 본 계약 범위를 정합니다.</a:t>
            </a:r>
            <a:endParaRPr lang="en-US" sz="1150" dirty="0"/>
          </a:p>
        </p:txBody>
      </p:sp>
      <p:sp>
        <p:nvSpPr>
          <p:cNvPr id="26" name="Text 24"/>
          <p:cNvSpPr txBox="1"/>
          <p:nvPr/>
        </p:nvSpPr>
        <p:spPr>
          <a:xfrm>
            <a:off x="457200" y="544068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인수 기준: 최근 10회 중 9회 이상 성공(90%) · 조회 업무는 10회 모두 같은 숫자 · 기존 전표 변경 0건 · 멈춘 회차에서 AI가 누른 단추 0개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9154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915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인수 기준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파일럿 제안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네 가지 기준을 모두 충족하면 파일럿 성공입니다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성공 · 실패는 AI의 말이 아니라 앱의 완료 메시지와 회차가 끝난 뒤 서버에 남은 데이터로 판정합니다.</a:t>
            </a:r>
            <a:endParaRPr lang="en-US" sz="1350" dirty="0"/>
          </a:p>
        </p:txBody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783080"/>
          <a:ext cx="11274552" cy="914400"/>
        </p:xfrm>
        <a:graphic>
          <a:graphicData uri="http://schemas.openxmlformats.org/drawingml/2006/table">
            <a:tbl>
              <a:tblPr/>
              <a:tblGrid>
                <a:gridCol w="2480401"/>
                <a:gridCol w="4848057"/>
                <a:gridCol w="3946093"/>
              </a:tblGrid>
              <a:tr h="38404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항목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기준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판정 방법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성공률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최근 10회 중 9회 이상(90%)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회차별 완료 메시지 기록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결과 일치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조회 · 보고 업무는 10회 모두 1회차와 같은 숫자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회차별 조회 표 대조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기존 데이터 보호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검증 중 기존 전표 · 잔액 변경 0건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시작 전 · 끝난 뒤 목록 비교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안전한 멈춤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멈춘 회차에서 AI가 누른 단추 0개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 실행 기록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467612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4676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준비 사항 · 산출물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파일럿 제안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준비해 주실 것과 받으실 것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57200" y="1463040"/>
            <a:ext cx="5500116" cy="3291840"/>
          </a:xfrm>
          <a:prstGeom prst="roundRect">
            <a:avLst>
              <a:gd name="adj" fmla="val 388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169164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01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1280160" y="1664208"/>
            <a:ext cx="449427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고객사 준비 사항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85800" y="2286000"/>
            <a:ext cx="5042916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파일럿 업무 1개와 담당자 1명 · 설치할 단독 서버 1대 · SAP 개발(DEV) 또는 품질(QAS) 접속과 OData 권한 · 검증용 데이터 · 현재 업무 절차서(없으면 1주차에 함께 작성) · 보안 검토 담당자 · 결재 · 송금 승인 책임자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231636" y="1463040"/>
            <a:ext cx="5500116" cy="3291840"/>
          </a:xfrm>
          <a:prstGeom prst="roundRect">
            <a:avLst>
              <a:gd name="adj" fmla="val 388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460236" y="169164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02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7054596" y="1664208"/>
            <a:ext cx="449427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파일럿 산출물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6460236" y="2286000"/>
            <a:ext cx="5042916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10회 반복 검증 보고서(회차별 성공 · 실패, 멈춘 이유, 고친 내용) · 처리 시간 비교표(사람 대비 AI, 월 건수 기준 절감 시간) · AI 학습 자료 · 업무 절차서 최종본 · 본 계약 범위 제안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9154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915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연결 구조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파일럿 제안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SAP 표준은 그대로, 확장 앱은 OData로만 연결합니다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확장 앱 플랫폼은 고객사 단독 서버에 설치하는 설치형입니다. SAP 표준 코드를 고치지 않습니다(클린 코어).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57200" y="1828800"/>
            <a:ext cx="3291840" cy="3017520"/>
          </a:xfrm>
          <a:prstGeom prst="roundRect">
            <a:avLst>
              <a:gd name="adj" fmla="val 4242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40080" y="201168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사용자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2514600"/>
            <a:ext cx="29260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런치패드에서 앱을 찾아 실행</a:t>
            </a:r>
            <a:endParaRPr lang="en-US" sz="1150" dirty="0"/>
          </a:p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AI 패널에 지시 한 줄</a:t>
            </a:r>
            <a:endParaRPr lang="en-US" sz="1150" dirty="0"/>
          </a:p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결재 · 송금은 사람이 승인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434840" y="1828800"/>
            <a:ext cx="3291840" cy="3017520"/>
          </a:xfrm>
          <a:prstGeom prst="roundRect">
            <a:avLst>
              <a:gd name="adj" fmla="val 4242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17720" y="201168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rgbClr val="1D2D3E"/>
                </a:solidFill>
              </a:rPr>
              <a:t>확장 앱 플랫폼 (고객사 단독 서버)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4617720" y="2514600"/>
            <a:ext cx="29260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556B82"/>
                </a:solidFill>
              </a:rPr>
              <a:t>SAP 확장 앱 · 런치패드</a:t>
            </a:r>
            <a:endParaRPr lang="en-US" sz="1150" dirty="0"/>
          </a:p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556B82"/>
                </a:solidFill>
              </a:rPr>
              <a:t>AI 학습 자료 (배운 절차 · 성공률)</a:t>
            </a:r>
            <a:endParaRPr lang="en-US" sz="1150" dirty="0"/>
          </a:p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556B82"/>
                </a:solidFill>
              </a:rPr>
              <a:t>App DEV → App PRD 배포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8412480" y="1828800"/>
            <a:ext cx="3319272" cy="3017520"/>
          </a:xfrm>
          <a:prstGeom prst="roundRect">
            <a:avLst>
              <a:gd name="adj" fmla="val 4242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595360" y="2011680"/>
            <a:ext cx="29535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SAP S/4HANA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8595360" y="2514600"/>
            <a:ext cx="2953512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퍼블릭 · PCE</a:t>
            </a:r>
            <a:endParaRPr lang="en-US" sz="1150" dirty="0"/>
          </a:p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SAP 표준 기능은 그대로 (클린 코어)</a:t>
            </a:r>
            <a:endParaRPr lang="en-US" sz="1150" dirty="0"/>
          </a:p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원장 · 기준정보의 원천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3749040" y="3063240"/>
            <a:ext cx="658368" cy="411480"/>
          </a:xfrm>
          <a:prstGeom prst="left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3520440" y="3520440"/>
            <a:ext cx="11155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chemeClr val="accent2"/>
                </a:solidFill>
              </a:rPr>
              <a:t>화면 · 지시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7726680" y="3063240"/>
            <a:ext cx="658368" cy="411480"/>
          </a:xfrm>
          <a:prstGeom prst="left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7498080" y="3520440"/>
            <a:ext cx="11155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chemeClr val="accent2"/>
                </a:solidFill>
              </a:rPr>
              <a:t>OData</a:t>
            </a:r>
            <a:endParaRPr lang="en-US" sz="1000" dirty="0"/>
          </a:p>
        </p:txBody>
      </p:sp>
      <p:sp>
        <p:nvSpPr>
          <p:cNvPr id="20" name="Text 18"/>
          <p:cNvSpPr txBox="1"/>
          <p:nvPr/>
        </p:nvSpPr>
        <p:spPr>
          <a:xfrm>
            <a:off x="457200" y="5120640"/>
            <a:ext cx="1127455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AI는 SAP 데이터에 직접 접근하지 않습니다. 앱 화면을 조작하고 결과를 대조할 뿐이며, 숫자는 앱이 SAP 데이터로 계산합니다.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9154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915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가격 제안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부록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[고객사]를 위한 가격 구조를 제안 드립니다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플랫폼은 무료로 제공하고, 솔루션은 필요한 만큼 고르는 구독 방식입니다. 금액은 범위 확정 후 견적서로 드립니다.</a:t>
            </a:r>
            <a:endParaRPr lang="en-US" sz="1350" dirty="0"/>
          </a:p>
        </p:txBody>
      </p:sp>
      <p:graphicFrame>
        <p:nvGraphicFramePr>
          <p:cNvPr id="2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783080"/>
          <a:ext cx="11274552" cy="914400"/>
        </p:xfrm>
        <a:graphic>
          <a:graphicData uri="http://schemas.openxmlformats.org/drawingml/2006/table">
            <a:tbl>
              <a:tblPr/>
              <a:tblGrid>
                <a:gridCol w="2480401"/>
                <a:gridCol w="6764731"/>
                <a:gridCol w="2029419"/>
              </a:tblGrid>
              <a:tr h="38404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구분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내용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금액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확장 앱 플랫폼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고객사 단독 서버 설치형 플랫폼, 런치패드 · AI 패널 포함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무료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4주 파일럿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업무 1개 · 10회 반복 검증 보고서 포함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[협의]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솔루션 구독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경비처리 · 회계 결산 · 사업계획 및 분석 등 솔루션 단위 연 구독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[협의]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 학습 셋업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업무 추가 시 절차서 정리와 10회 반복 검증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[협의]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유지보수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SAP 버전 업그레이드 대응 · 앱 개선 · 문의 대응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[협의]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82880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6000" b="1" dirty="0">
                <a:solidFill>
                  <a:srgbClr val="0070F2"/>
                </a:solidFill>
              </a:rPr>
              <a:t>05</a:t>
            </a:r>
            <a:endParaRPr lang="en-US" sz="6000" dirty="0"/>
          </a:p>
        </p:txBody>
      </p:sp>
      <p:sp>
        <p:nvSpPr>
          <p:cNvPr id="3" name="Shape 1"/>
          <p:cNvSpPr/>
          <p:nvPr/>
        </p:nvSpPr>
        <p:spPr>
          <a:xfrm>
            <a:off x="731520" y="2926080"/>
            <a:ext cx="5120640" cy="0"/>
          </a:xfrm>
          <a:prstGeom prst="line">
            <a:avLst/>
          </a:prstGeom>
          <a:noFill/>
          <a:ln w="15875">
            <a:solidFill>
              <a:srgbClr val="1D2D3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3063240"/>
            <a:ext cx="5303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3200" b="1" dirty="0">
                <a:solidFill>
                  <a:srgbClr val="1D2D3E"/>
                </a:solidFill>
              </a:rPr>
              <a:t>의사결정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3931920"/>
            <a:ext cx="5120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500" dirty="0">
                <a:solidFill>
                  <a:srgbClr val="556B82"/>
                </a:solidFill>
              </a:rPr>
              <a:t>누가 · 무엇을 · 어떤 기준으로 결정하는가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675120" y="1783080"/>
            <a:ext cx="5056632" cy="329184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38100" dir="5400000">
              <a:srgbClr val="8796A5">
                <a:alpha val="18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6949440" y="2011680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01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제안 배경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6949440" y="2578608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02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AI 업무 처리 원리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6949440" y="314553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03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AI 업무 시나리오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6949440" y="3712464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04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파일럿 제안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812280" y="4315968"/>
            <a:ext cx="4782312" cy="493776"/>
          </a:xfrm>
          <a:prstGeom prst="roundRect">
            <a:avLst>
              <a:gd name="adj" fmla="val 18519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949440" y="4279392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0064D9"/>
                </a:solidFill>
              </a:rPr>
              <a:t>05   </a:t>
            </a:r>
            <a:pPr eaLnBrk="0" latinLnBrk="0" indent="0" marL="0">
              <a:buNone/>
            </a:pPr>
            <a:r>
              <a:rPr lang="en-US" sz="1300" b="1" dirty="0">
                <a:solidFill>
                  <a:srgbClr val="1D2D3E"/>
                </a:solidFill>
              </a:rPr>
              <a:t>의사결정</a:t>
            </a:r>
            <a:endParaRPr lang="en-US" sz="13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261872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26187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의사결정 대상자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의사결정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결정에 참여하는 분과 각자 결정하실 것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최종 결정권자는 CFO입니다. 각 검토자의 확인을 거쳐 한 번에 결정할 수 있도록 근거를 정리했습니다.</a:t>
            </a:r>
            <a:endParaRPr lang="en-US" sz="1350" dirty="0"/>
          </a:p>
        </p:txBody>
      </p:sp>
      <p:graphicFrame>
        <p:nvGraphicFramePr>
          <p:cNvPr id="2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783080"/>
          <a:ext cx="11274552" cy="914400"/>
        </p:xfrm>
        <a:graphic>
          <a:graphicData uri="http://schemas.openxmlformats.org/drawingml/2006/table">
            <a:tbl>
              <a:tblPr/>
              <a:tblGrid>
                <a:gridCol w="2480401"/>
                <a:gridCol w="1578437"/>
                <a:gridCol w="3382366"/>
                <a:gridCol w="3833348"/>
              </a:tblGrid>
              <a:tr h="38404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대상자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역할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관심사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결정하실 것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CFO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최종 승인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 효과 · 통제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파일럿 승인 · 확대 여부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재무팀장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업무 책임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맡길 업무 · 처리 시간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파일럿 업무 · 담당자 지정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CIO · IT 팀장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기술 검토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설치 · 연결 · 보안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설치 환경 승인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내부통제 · 감사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통제 검토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 처리 증적 · 사람 승인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인수 기준 · 증적 확인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정보보호 담당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보안 검토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데이터 위치 · 접근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보안 점검 승인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014984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0149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선택안 비교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의사결정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세 가지 선택안 중 B안을 권합니다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작게 확인하고, 숫자로 검증된 만큼만 넓히는 것이 투자 리스크가 가장 낮습니다.</a:t>
            </a:r>
            <a:endParaRPr lang="en-US" sz="1350" dirty="0"/>
          </a:p>
        </p:txBody>
      </p:sp>
      <p:graphicFrame>
        <p:nvGraphicFramePr>
          <p:cNvPr id="2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783080"/>
          <a:ext cx="11274552" cy="914400"/>
        </p:xfrm>
        <a:graphic>
          <a:graphicData uri="http://schemas.openxmlformats.org/drawingml/2006/table">
            <a:tbl>
              <a:tblPr/>
              <a:tblGrid>
                <a:gridCol w="1465692"/>
                <a:gridCol w="3044129"/>
                <a:gridCol w="3607857"/>
                <a:gridCol w="3156875"/>
              </a:tblGrid>
              <a:tr h="38404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구분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A. 현행 유지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B. 파일럿 (권장)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E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C. 전면 도입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범위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지금 방식 유지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업무 1개 · 10회 반복 검증, 4주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경비 · 수금 · 지급 · 보고 업무 · 솔루션 단위 확대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투자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없음 (반복 업무 비용 지속)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플랫폼 무료 · 파일럿 [협의]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솔루션 구독 · 셋업 · 유지보수 [협의]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기간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—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4주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범위 확정 후 [ ]개월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얻는 것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—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[고객사] 숫자로 효과 · 통제 확인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전체 업무 효과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리스크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결산 지연 · 반복 입력 · 숫자 불일치 지속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낮음 — 인수 기준 미달 시 확대 중단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검증 전 전면 적용 부담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9154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915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결정 기준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의사결정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이 기준을 충족하면 다음 단계로 진행합니다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결정 기준을 미리 합의해 두면, 결과 보고 자리에서 바로 결정할 수 있습니다.</a:t>
            </a:r>
            <a:endParaRPr lang="en-US" sz="1350" dirty="0"/>
          </a:p>
        </p:txBody>
      </p:sp>
      <p:graphicFrame>
        <p:nvGraphicFramePr>
          <p:cNvPr id="2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783080"/>
          <a:ext cx="11274552" cy="914400"/>
        </p:xfrm>
        <a:graphic>
          <a:graphicData uri="http://schemas.openxmlformats.org/drawingml/2006/table">
            <a:tbl>
              <a:tblPr/>
              <a:tblGrid>
                <a:gridCol w="2254910"/>
                <a:gridCol w="5186294"/>
                <a:gridCol w="3833348"/>
              </a:tblGrid>
              <a:tr h="38404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기준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충족 조건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확인 자료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 처리 성공률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최근 10회 중 9회 이상 성공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10회 반복 검증 보고서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숫자의 일관성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조회 · 보고 업무는 10회 모두 같은 숫자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회차별 결과 비교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기존 데이터 보호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기존 전표 변경 0건 · 멈춘 회차에서 누른 단추 0개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시작 전 전표 목록 대비 감시 기록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업무 효과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KPI 기준선 대비 처리 시간 개선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도입 전 · 후 측정치 [ ]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통제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결재 · 송금은 사람이 승인, 증적 확보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승인 이력 · 처리 기록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9154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915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결정 일정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의사결정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4주 안에 결정하고 바로 착수합니다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57200" y="1554480"/>
            <a:ext cx="2647188" cy="3291840"/>
          </a:xfrm>
          <a:prstGeom prst="roundRect">
            <a:avLst>
              <a:gd name="adj" fmla="val 4836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0080" y="169164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1주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96596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제안 검토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2468880"/>
            <a:ext cx="228142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검토자별로 관심사 슬라이드를 확인하고 질문을 모읍니다.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3113532" y="3090672"/>
            <a:ext cx="210312" cy="219456"/>
          </a:xfrm>
          <a:prstGeom prst="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332988" y="1554480"/>
            <a:ext cx="2647188" cy="3291840"/>
          </a:xfrm>
          <a:prstGeom prst="roundRect">
            <a:avLst>
              <a:gd name="adj" fmla="val 4836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515868" y="169164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2주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3515868" y="196596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데모 · 질의응답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3515868" y="2468880"/>
            <a:ext cx="228142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데모로 실제 앱을 확인하고, 기술 · 통제 · 계약 질문에 답합니다.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5989320" y="3090672"/>
            <a:ext cx="210312" cy="219456"/>
          </a:xfrm>
          <a:prstGeom prst="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208776" y="1554480"/>
            <a:ext cx="2647188" cy="3291840"/>
          </a:xfrm>
          <a:prstGeom prst="roundRect">
            <a:avLst>
              <a:gd name="adj" fmla="val 4836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391656" y="169164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3주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6391656" y="196596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결정 회의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6391656" y="2468880"/>
            <a:ext cx="228142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CFO 주재로 B안 · 결정 기준 · 담당자를 확정합니다.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8865108" y="3090672"/>
            <a:ext cx="210312" cy="219456"/>
          </a:xfrm>
          <a:prstGeom prst="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084564" y="1554480"/>
            <a:ext cx="2647188" cy="3291840"/>
          </a:xfrm>
          <a:prstGeom prst="roundRect">
            <a:avLst>
              <a:gd name="adj" fmla="val 4836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9267444" y="169164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rgbClr val="556B82"/>
                </a:solidFill>
              </a:rPr>
              <a:t>4주</a:t>
            </a: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9267444" y="196596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rgbClr val="1D2D3E"/>
                </a:solidFill>
              </a:rPr>
              <a:t>파일럿 착수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9267444" y="2468880"/>
            <a:ext cx="228142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rgbClr val="556B82"/>
                </a:solidFill>
              </a:rPr>
              <a:t>킥오프 후 1주차 설치 · 가르치기를 시작합니다.</a:t>
            </a:r>
            <a:endParaRPr lang="en-US" sz="1150" dirty="0"/>
          </a:p>
        </p:txBody>
      </p:sp>
      <p:sp>
        <p:nvSpPr>
          <p:cNvPr id="25" name="Text 23"/>
          <p:cNvSpPr txBox="1"/>
          <p:nvPr/>
        </p:nvSpPr>
        <p:spPr>
          <a:xfrm>
            <a:off x="457200" y="5166360"/>
            <a:ext cx="1127455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결정 회의 일정: [ ]월 [ ]일 · 참석: CFO · 재무팀장 · CIO · IT 팀장 · 내부통제 · 감사 · 정보보호 담당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9154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915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결정 요청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의사결정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CFO께 요청드리는 결정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AI 재무팀 4주 파일럿 승인 — 업무 1개 · 인수 기준 90%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57200" y="1783080"/>
            <a:ext cx="3575304" cy="3291840"/>
          </a:xfrm>
          <a:prstGeom prst="roundRect">
            <a:avLst>
              <a:gd name="adj" fmla="val 388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85800" y="201168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01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280160" y="198424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파일럿 승인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685800" y="2606040"/>
            <a:ext cx="3118104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범위: 업무 1개 · 10회 반복 검증, 4주. 결정 기준을 충족하면 다음 단계를 결정합니다.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306824" y="1783080"/>
            <a:ext cx="3575304" cy="3291840"/>
          </a:xfrm>
          <a:prstGeom prst="roundRect">
            <a:avLst>
              <a:gd name="adj" fmla="val 388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535424" y="201168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02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5129784" y="198424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결정 기준 합의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4535424" y="2606040"/>
            <a:ext cx="3118104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앞 장의 결정 기준을 그대로 쓰거나 [고객사] 기준으로 고쳐 확정합니다.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8156448" y="1783080"/>
            <a:ext cx="3575304" cy="3291840"/>
          </a:xfrm>
          <a:prstGeom prst="roundRect">
            <a:avLst>
              <a:gd name="adj" fmla="val 388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385048" y="201168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03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8979408" y="198424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담당자 지정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8385048" y="2606040"/>
            <a:ext cx="3118104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재무팀장 · 내부통제 · 감사 담당자를 지정해 주시면 바로 착수합니다.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014984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0149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제안사 소개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부록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피지비앤컴퍼니를 소개합니다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463040"/>
            <a:ext cx="53035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latinLnBrk="0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피지비앤컴퍼니(PGB&amp;Company)</a:t>
            </a:r>
            <a:endParaRPr lang="en-US" sz="1800" dirty="0"/>
          </a:p>
          <a:p>
            <a:pPr eaLnBrk="0" latinLnBrk="0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SAP 운영 단계에서 과제 성격의 프로젝트를 수행하는 회사입니다. SAP 표준 기능은 그대로 두고, 업무에 필요한 확장 앱과 AI로 SAP를 더 잘 쓰게 합니다.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457200" y="3291840"/>
            <a:ext cx="5303520" cy="1188720"/>
          </a:xfrm>
          <a:prstGeom prst="roundRect">
            <a:avLst>
              <a:gd name="adj" fmla="val 1076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40080" y="3383280"/>
            <a:ext cx="4937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accent2"/>
                </a:solidFill>
              </a:rPr>
              <a:t>사업 영역 ①</a:t>
            </a:r>
            <a:endParaRPr lang="en-US" sz="1300" dirty="0"/>
          </a:p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SAP 확장 앱 솔루션 공급 — 경비처리 · 회계 결산 · 세무 신고 · 사업계획 및 분석 · 연결결산 · IFRS 18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57200" y="4663440"/>
            <a:ext cx="5303520" cy="1188720"/>
          </a:xfrm>
          <a:prstGeom prst="roundRect">
            <a:avLst>
              <a:gd name="adj" fmla="val 1076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40080" y="4754880"/>
            <a:ext cx="4937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accent2"/>
                </a:solidFill>
              </a:rPr>
              <a:t>사업 영역 ②</a:t>
            </a:r>
            <a:endParaRPr lang="en-US" sz="1300" dirty="0"/>
          </a:p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SAP IFRS 18(K-IFRS 1118) 컨설팅 — 범주 분류 설계부터 보고서 · 주석까지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217920" y="1463040"/>
            <a:ext cx="2606040" cy="2240280"/>
          </a:xfrm>
          <a:prstGeom prst="roundRect">
            <a:avLst>
              <a:gd name="adj" fmla="val 5714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00800" y="164592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rgbClr val="1D2D3E"/>
                </a:solidFill>
              </a:rPr>
              <a:t>공식 자격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6400800" y="2103120"/>
            <a:ext cx="2240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rgbClr val="556B82"/>
                </a:solidFill>
              </a:rPr>
              <a:t>SAP FI · CO · SD · MM · PP · HR 공식 자격이 있는 컨설턴트가 설계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9006840" y="1463040"/>
            <a:ext cx="2606040" cy="2240280"/>
          </a:xfrm>
          <a:prstGeom prst="roundRect">
            <a:avLst>
              <a:gd name="adj" fmla="val 5714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9189720" y="164592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구축 경험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9189720" y="2103120"/>
            <a:ext cx="2240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SAP S/4HANA 퍼블릭(Public Edition) · PCE 모두 구축한 컨설턴트가 설계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6217920" y="3886200"/>
            <a:ext cx="2606040" cy="2240280"/>
          </a:xfrm>
          <a:prstGeom prst="roundRect">
            <a:avLst>
              <a:gd name="adj" fmla="val 5714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400800" y="406908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플랫폼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6400800" y="4526280"/>
            <a:ext cx="2240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고객사 단독 서버 설치형 SAP 확장 앱 플랫폼 · AI로 개발 · 테스트 · 배포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9006840" y="3886200"/>
            <a:ext cx="2606040" cy="2240280"/>
          </a:xfrm>
          <a:prstGeom prst="roundRect">
            <a:avLst>
              <a:gd name="adj" fmla="val 5714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9189720" y="406908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rgbClr val="1D2D3E"/>
                </a:solidFill>
              </a:rPr>
              <a:t>공개 자료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9189720" y="4526280"/>
            <a:ext cx="2240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rgbClr val="556B82"/>
                </a:solidFill>
              </a:rPr>
              <a:t>기술 블로그(pgbe.co.kr/blog)에 앱 화면 · 소개 영상 · 검증 결과 공개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18872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4000" b="1" dirty="0">
                <a:solidFill>
                  <a:srgbClr val="1D2D3E"/>
                </a:solidFill>
              </a:rPr>
              <a:t>감사합니다</a:t>
            </a:r>
            <a:endParaRPr lang="en-US" sz="40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286000"/>
            <a:ext cx="10515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latinLnBrk="0" indent="0" marL="0">
              <a:buNone/>
            </a:pPr>
            <a:r>
              <a:rPr lang="en-US" sz="1800" i="1" dirty="0">
                <a:solidFill>
                  <a:srgbClr val="556B82"/>
                </a:solidFill>
              </a:rPr>
              <a:t>"엑셀 절차서 한 장으로 가르치고, 10번 검증하고,</a:t>
            </a:r>
            <a:endParaRPr lang="en-US" sz="1800" dirty="0"/>
          </a:p>
          <a:p>
            <a:pPr eaLnBrk="0" latinLnBrk="0" indent="0" marL="0">
              <a:buNone/>
            </a:pPr>
            <a:r>
              <a:rPr lang="en-US" sz="1800" i="1" dirty="0">
                <a:solidFill>
                  <a:srgbClr val="556B82"/>
                </a:solidFill>
              </a:rPr>
              <a:t>사람의 승인 아래 AI에게 맡깁니다."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4206240"/>
            <a:ext cx="1188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담당자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1920240" y="4206240"/>
            <a:ext cx="5486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rgbClr val="1D2D3E"/>
                </a:solidFill>
              </a:rPr>
              <a:t>임민택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4590288"/>
            <a:ext cx="1188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이메일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920240" y="4590288"/>
            <a:ext cx="5486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rgbClr val="1D2D3E"/>
                </a:solidFill>
              </a:rPr>
              <a:t>lmt@pgbe.co.kr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4974336"/>
            <a:ext cx="1188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홈페이지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920240" y="4974336"/>
            <a:ext cx="5486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rgbClr val="1D2D3E"/>
                </a:solidFill>
              </a:rPr>
              <a:t>pgbe.co.kr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731520" y="5358384"/>
            <a:ext cx="1188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데모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920240" y="5358384"/>
            <a:ext cx="5486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rgbClr val="1D2D3E"/>
                </a:solidFill>
              </a:rPr>
              <a:t>demo.ui5.co.kr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6858000" y="59436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1400" b="1" dirty="0">
                <a:solidFill>
                  <a:srgbClr val="1D2D3E"/>
                </a:solidFill>
              </a:rPr>
              <a:t>PGB&amp;Company · 피지비앤컴퍼니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GB Proposal Horizon">
  <a:themeElements>
    <a:clrScheme name="PGB Proposal Horizon">
      <a:dk1>
        <a:srgbClr val="1D2D3E"/>
      </a:dk1>
      <a:lt1>
        <a:srgbClr val="FFFFFF"/>
      </a:lt1>
      <a:dk2>
        <a:srgbClr val="1D2D3E"/>
      </a:dk2>
      <a:lt2>
        <a:srgbClr val="F5F6F7"/>
      </a:lt2>
      <a:accent1>
        <a:srgbClr val="0064D9"/>
      </a:accent1>
      <a:accent2>
        <a:srgbClr val="0064D9"/>
      </a:accent2>
      <a:accent3>
        <a:srgbClr val="E76500"/>
      </a:accent3>
      <a:accent4>
        <a:srgbClr val="188918"/>
      </a:accent4>
      <a:accent5>
        <a:srgbClr val="556B82"/>
      </a:accent5>
      <a:accent6>
        <a:srgbClr val="D1EFFF"/>
      </a:accent6>
      <a:hlink>
        <a:srgbClr val="0064D9"/>
      </a:hlink>
      <a:folHlink>
        <a:srgbClr val="7800A4"/>
      </a:folHlink>
    </a:clrScheme>
    <a:fontScheme name="PGB Proposal Horizon">
      <a:majorFont>
        <a:latin typeface="Malgun Goth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algun Goth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Company>PGB&amp;Company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재무팀 파일럿 제안서</dc:title>
  <dc:subject>PptxGenJS Presentation</dc:subject>
  <dc:creator>피지비앤컴퍼니</dc:creator>
  <cp:lastModifiedBy>피지비앤컴퍼니</cp:lastModifiedBy>
  <cp:revision>1</cp:revision>
  <dcterms:created xsi:type="dcterms:W3CDTF">2026-11-06T03:41:03Z</dcterms:created>
  <dcterms:modified xsi:type="dcterms:W3CDTF">2026-11-06T03:41:03Z</dcterms:modified>
</cp:coreProperties>
</file>