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notesMasterIdLst>
    <p:notesMasterId r:id="rId3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06595af1-f60d-b20c-0738-4b6616bd0403}">
          <p14:sldIdLst>
            <p14:sldId id="256"/>
            <p14:sldId id="257"/>
            <p14:sldId id="258"/>
          </p14:sldIdLst>
        </p14:section>
        <p14:section name="요약" id="{9be09902-808e-480f-1eaf-0857c4869737}">
          <p14:sldIdLst>
            <p14:sldId id="259"/>
          </p14:sldIdLst>
        </p14:section>
        <p14:section name="CFO 아젠다" id="{c6096228-d17c-63d0-9d61-475227b2aec2}">
          <p14:sldIdLst>
            <p14:sldId id="260"/>
            <p14:sldId id="261"/>
            <p14:sldId id="262"/>
          </p14:sldIdLst>
        </p14:section>
        <p14:section name="가치 동인" id="{323a080d-791f-afea-1f1e-0335f2569ffe}">
          <p14:sldIdLst>
            <p14:sldId id="263"/>
            <p14:sldId id="264"/>
          </p14:sldIdLst>
        </p14:section>
        <p14:section name="핵심 앱" id="{2ede606c-a2a3-8f5f-8270-5026c82ac7ad}">
          <p14:sldIdLst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AI 경영 보고" id="{8b7273be-eb9d-3268-3963-2036884c0655}">
          <p14:sldIdLst>
            <p14:sldId id="272"/>
            <p14:sldId id="273"/>
            <p14:sldId id="274"/>
            <p14:sldId id="275"/>
          </p14:sldIdLst>
        </p14:section>
        <p14:section name="통제 · 리스크" id="{204d9a29-2e5e-b6d6-b7e1-695209a097df}">
          <p14:sldIdLst>
            <p14:sldId id="276"/>
            <p14:sldId id="277"/>
            <p14:sldId id="278"/>
          </p14:sldIdLst>
        </p14:section>
        <p14:section name="투자 효과 · 의사결정" id="{b402b305-d7fc-dc31-c15e-5aad9643e591}">
          <p14:sldIdLst>
            <p14:sldId id="279"/>
            <p14:sldId id="280"/>
            <p14:sldId id="281"/>
            <p14:sldId id="282"/>
            <p14:sldId id="283"/>
            <p14:sldId id="284"/>
          </p14:sldIdLst>
        </p14:section>
        <p14:section name="의사결정" id="{3f8a048f-6039-4b27-0ed7-0043949b7fa3}">
          <p14:sldIdLst>
            <p14:sldId id="285"/>
            <p14:sldId id="286"/>
            <p14:sldId id="287"/>
            <p14:sldId id="288"/>
            <p14:sldId id="289"/>
            <p14:sldId id="290"/>
          </p14:sldIdLst>
        </p14:section>
        <p14:section name="부록" id="{5d421768-995d-23e9-bbd7-44e8205480b5}">
          <p14:sldIdLst>
            <p14:sldId id="291"/>
          </p14:sldIdLst>
        </p14:section>
        <p14:section name="마무리" id="{977b2506-ef0c-ce6c-c87e-26f8201e0037}">
          <p14:sldIdLst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CONTENT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DARK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PGB&amp;Company · 피지비앤컴퍼니  |  CFO 제안 제안서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4727448" y="63093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Confidential · 검토용 자료</a:t>
            </a:r>
            <a:endParaRPr lang="en-US" sz="85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eaLnBrk="0" latinLnBrk="0"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image" Target="../media/image-18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4864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200" b="1" dirty="0">
                <a:solidFill>
                  <a:srgbClr val="1D2D3E"/>
                </a:solidFill>
              </a:rPr>
              <a:t>제안서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dirty="0">
                <a:solidFill>
                  <a:srgbClr val="556B82"/>
                </a:solidFill>
              </a:rPr>
              <a:t>[고객사]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4480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CFO 제안서 — 결산 조기화 · 경영 보고 · 내부통제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37560"/>
            <a:ext cx="4480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dirty="0">
                <a:solidFill>
                  <a:srgbClr val="556B82"/>
                </a:solidFill>
              </a:rPr>
              <a:t>CFO · 재무 책임자를 위한 제안 — 결산 속도, 숫자의 일관성, 통제 증적을 함께 높이는 SAP 확장 앱과 AI 업무 처리.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8006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제안사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480060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피지비앤컴퍼니 (PGB&amp;Company)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12978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담당자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512978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임민택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45896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작성일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463040" y="545896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2026-11-06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788152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버전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578815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v1.0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4663440"/>
            <a:ext cx="4480560" cy="0"/>
          </a:xfrm>
          <a:prstGeom prst="line">
            <a:avLst/>
          </a:prstGeom>
          <a:noFill/>
          <a:ln w="12700">
            <a:solidFill>
              <a:srgbClr val="1D2D3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617220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본 문서는 검토용으로 작성되었으며, 제안사의 동의 없이 외부에 배포할 수 없습니다.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349921" y="484632"/>
            <a:ext cx="6262278" cy="588873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8" name="Image 0" descr="cover_dg3_0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8209" y="502920"/>
            <a:ext cx="6225702" cy="5852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요약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제안서로 결정하실 것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결산 관제 · 월간 보고 4주 파일럿 승인 — KPI 기준선 측정 포함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결정권자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최종 결정: CFO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검토: 회계 · 결산 팀장 · 경영기획팀장 · IT · ERP 팀장 · 내부통제 · 감사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권장안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B. 파일럿 (권장) — 결산 관제 + 월간 보고 1개, 4주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비교: A. 현행 유지 · C. 전면 도입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· 일정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최근 10회 중 9회 이상 성공 · 기존 데이터 변경 0건 · KPI 개선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4주 안에 결정, 결정 다음 주 착수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목차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CFO 아젠다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이번 회계연도에 답해야 할 질문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02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가치 동인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시간 · 숫자 · 통제 · 공시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03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핵심 앱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경영진이 직접 보는 6개 앱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434340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31520" y="434340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04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439826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AI 경영 보고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AI 업무 범위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1792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05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713232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통제 · 리스크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AI 업무 처리의 내부통제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06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713232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투자 효과 · 의사결정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KPI · Business Case · 로드맵 · 요청 사항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21792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0080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07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713232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의사결정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대상자 · 선택안 · 결정 기준 · 일정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217920" y="434340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00800" y="434340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08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7132320" y="439826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부록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가격 · 제안사 소개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9504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950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Executive Summary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CFO가 얻는 네 가지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결산 관제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언제 끝나는지 먼저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작업 상태 · 담당자 · 막힌 곳을 한 화면에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44418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27298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손익 예상</a:t>
            </a:r>
            <a:endParaRPr lang="en-US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3527298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올해 연간 손익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527298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일마감 점검을 근거로 예상 버전 확정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31636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14516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AI 보고</a:t>
            </a:r>
            <a:endParaRPr lang="en-US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6414516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지시 한 줄로 보고서 메일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414516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원장 검증 후 같은 기준으로 작성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118854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301734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IFRS 18</a:t>
            </a:r>
            <a:endParaRPr lang="en-US" sz="2800" dirty="0"/>
          </a:p>
        </p:txBody>
      </p:sp>
      <p:sp>
        <p:nvSpPr>
          <p:cNvPr id="19" name="Text 17"/>
          <p:cNvSpPr txBox="1"/>
          <p:nvPr/>
        </p:nvSpPr>
        <p:spPr>
          <a:xfrm>
            <a:off x="9301734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2027년 시행 대비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301734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현행 · IFRS 18 손익 비교와 차이 설명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4526280"/>
            <a:ext cx="1127455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제안의 핵심: SAP 표준은 그대로 두고(클린 코어), 국내 결산 · 보고 업무를 확장 앱으로 채운 뒤, 반복 업무는 10회 검증을 통과한 것만 AI에게 맡깁니다. 결재 · 송금은 끝까지 사람이 승인합니다.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01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CFO 아젠다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결산 속도 · 숫자의 신뢰 · 통제 · 공시 대응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216152"/>
            <a:ext cx="5056632" cy="4425696"/>
          </a:xfrm>
          <a:prstGeom prst="roundRect">
            <a:avLst>
              <a:gd name="adj" fmla="val 3306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12280" y="1481328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949440" y="144475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CFO 아젠다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가치 동인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핵심 앱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경영 보고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통제 · 리스크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투자 효과 · 의사결정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949440" y="484632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07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973836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97383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CFO 아젠다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CFO 아젠다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이번 회계연도에 CFO가 답해야 할 여섯 가지 질문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결산은 며칠 만에 끝나는가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월 결산 D+n을 줄이려면 어떤 작업이 일정을 막는지 먼저 보여야 합니다.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06824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35424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129784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연간 손익은 어디로 가는가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35424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분기말이 아니라 매일 점검한 실적으로 연간 손익을 예상해야 대응이 빨라집니다.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56448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85048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79408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보고서 숫자는 왜 다른가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85048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부서마다 따로 만든 보고서는 기준이 달라 숫자가 맞지 않습니다. 같은 원장, 같은 숫자가 필요합니다.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85800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04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280160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통제 증적은 충분한가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85800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자동화가 늘수록 누가 · 무엇을 · 어떤 근거로 처리했는지 증적이 남아야 합니다.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306824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535424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05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129784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IFRS 18은 준비되었는가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4535424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2027년 시행 전에 영업손익이 어떻게 바뀌는지 미리 보고 이사회 · 투자자 설명을 준비해야 합니다.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156448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385048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06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8979408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재무 인력은 어디에 쓰는가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8385048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증빙 입력 · 대사 · 보고서 취합에 쓰는 시간을 분석과 판단으로 옮겨야 합니다.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 배경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CFO 아젠다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보고서를 기다리는 경영에서, 숫자를 먼저 보는 경영으로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지금의 방식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재무 조직이 겪는 일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결산 종료 시점이 불확실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어디서 막혔는지 조직장에게 물어야 압니다.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연간 전망은 분기말에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계획 대비 실적 차이를 늦게 알아 대응이 늦어집니다.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보고서마다 다른 숫자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부서별로 만든 보고서의 숫자가 서로 다릅니다.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943600" y="3657600"/>
            <a:ext cx="292608" cy="548640"/>
          </a:xfrm>
          <a:prstGeom prst="chevron">
            <a:avLst/>
          </a:prstGeom>
          <a:solidFill>
            <a:srgbClr val="0064D9"/>
          </a:solidFill>
          <a:ln w="12700">
            <a:solidFill>
              <a:srgbClr val="0064D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11112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31152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rgbClr val="1D2D3E"/>
                </a:solidFill>
              </a:rPr>
              <a:t>앞으로의 방식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31152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도입 후 달라지는 것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931152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업무 프로그램에 AI 기능 탑재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모든 업무 앱에 AI 패널이 들어 있어, 앱을 학습한 AI가 지시 한 줄로 조회 · 입력 · 보고를 처리합니다.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931152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결산 관제 화면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결산이 언제 끝나고 무엇이 막고 있는지 먼저 봅니다.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31152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일마감 기반 손익 예상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매일 점검한 실적으로 올해 손익을 예상하고 버전으로 확정합니다.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931152" y="52806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같은 원장, 같은 숫자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검증된 원장으로 AI가 매달 같은 보고서 묶음을 보냅니다.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02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가치 동인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시간 · 숫자 · 통제 · 공시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216152"/>
            <a:ext cx="5056632" cy="4425696"/>
          </a:xfrm>
          <a:prstGeom prst="roundRect">
            <a:avLst>
              <a:gd name="adj" fmla="val 3306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44475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CFO 아젠다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812280" y="2048256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가치 동인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핵심 앱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경영 보고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통제 · 리스크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투자 효과 · 의사결정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949440" y="484632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07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5214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521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Value Driver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가치 동인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재무 가치 동인과 해결 수단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가치 동인마다 해결 수단과 측정 지표를 짝지어, 파일럿에서 [고객사] 숫자로 효과를 확인합니다.</a:t>
            </a:r>
            <a:endParaRPr lang="en-US" sz="13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1916674"/>
                <a:gridCol w="3382366"/>
                <a:gridCol w="3495111"/>
                <a:gridCol w="2480401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가치 동인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지금 드는 비용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해결 수단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측정 지표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조기화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막힌 작업을 늦게 알아 일정이 밀림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 결산 상태 관리 · 충당금 결산 앱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 결산 소요일(D+n)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예측 정확도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분기말에야 연간 전망 갱신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손익 예상 · 손익 및 자금 계획 시뮬레이션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예상 대비 실적 오차율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숫자의 일관성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부서별 보고서 숫자 불일치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다차원 재무 보고서 · 수익성 분석 + AI 보고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보고서 간 불일치 건수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비용 통제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예산 초과를 집행 후에 앎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비용예산 통제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예산 초과 집행 건수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재무 생산성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증빙 입력 · 대사 · 취합 반복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경비처리 · 수금 · 지급 앱 + AI 처리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반복 업무 처리 시간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공시 대응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IFRS 18 영향 분석을 수작업으로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IFRS 18 보고서 · 현행 비교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영향 분석 준비 기간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03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핵심 앱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경영진이 직접 보는 여섯 개 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216152"/>
            <a:ext cx="5056632" cy="4425696"/>
          </a:xfrm>
          <a:prstGeom prst="roundRect">
            <a:avLst>
              <a:gd name="adj" fmla="val 3306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44475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CFO 아젠다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가치 동인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812280" y="2615184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핵심 앱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경영 보고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통제 · 리스크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투자 효과 · 의사결정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949440" y="484632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07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33045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3304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회계 결산 솔루션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핵심 앱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월 결산 상태 관리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이번 결산이 언제 끝나고 무엇이 막고 있는지 결산 관제가 먼저 답합니다.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clos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결산 관제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★ 결산 관제 — 예상 마감일과 위험 항목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"언제 끝나요?"에 답하려면 담당자마다 물어 보고, 지난달 무엇이 늦었는지는 기억에 의존합니다.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결산 언제 끝나?”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예상 마감일 · 막힌 작업 · 담당자를 바로 답합니다.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유연한 결산 단계 관리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결산 절차 변경 시마다 시스템 화면을 수정하는 개발 작업이 필요합니다.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달 결산 단계에 IFRS 18 검토 추가”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단계를 만들고 담당자를 배정합니다.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지능적인 업무 순서 제어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순서 변경 시 수동으로 번호를 조정하거나 소수점이 발생하는 등 데이터 오류 위험이 있습니다.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“충당금 작업을 마감 앞쪽으로”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순서를 바꾸고 일정 영향을 알려 줍니다.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6936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7693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사업계획 및 분석 솔루션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핵심 앱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손익 예상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일마감 점검이 곧 손익 예상의 근거가 되고, 담당자 입력과 보고한 숫자는 버전으로 확정해 남습니다.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journalanalysis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손익 예상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흐름 메뉴로 잇는 준비 단계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여러 점검 화면을 따로 보고 숫자를 엑셀로 모읍니다.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주 손익 예상 업데이트”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준비 단계를 순서대로 돌립니다.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결산 조정 자동 반영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미처리 항목을 담당자에게 물어 손으로 보정합니다.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미처리 항목을 찾아 반영하고, 담당자 확인이 필요한 건만 넘깁니다.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거래처 · 월별 상세 입력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영업 담당자 숫자를 메일로 받아 시트에 옮깁니다.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영업 입력 현황을 모아 미입력 담당자에게 요청합니다.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6936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7693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사업계획 및 분석 솔루션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핵심 앱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손익 및 자금 계획 시뮬레이션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판매 수량 변경이 손익, 재무상태, 현금흐름에 미치는 영향을 9단계 연동 산식으로 자동 계산하고 18종의 검증 로직으로 계획의 정합성을 확인합니다.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bzpl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① 단계별 계획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9단계 연동 계획 자동 산출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엑셀 시트 여러 장을 수동으로 연결하고, 숫자 하나 변경 시 모든 연결된 표를 일일이 수정해야 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“매출 5% 감소 시나리오 만들어 줘”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9단계 계획을 다시 산출합니다.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재무 정합성 12종 자동 대사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재무 실무자가 여러 보고서와 원장을 수동으로 비교하며 대사 오류를 찾아내는 데 많은 시간을 소요합니다.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12종 대사를 돌려 맞지 않는 항목만 보고합니다.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다중 시나리오 버전 관리 및 비교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시나리오별로 파일을 통째로 복사해 관리하고, 서로 다른 버전 간 비교 분석이 복잡하고 시간이 오래 걸립니다.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“기본안과 보수안 비교”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버전 간 차이를 요약해 보고합니다.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6936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7693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사업계획 및 분석 솔루션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핵심 앱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비용예산 통제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예산계정별 통제기간과 연동하여 가용 예산을 실시간으로 계산하고 조정 시 통제하며, 예산 흐름의 정합성을 자동으로 대사하는 솔루션입니다.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bcm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① 대시보드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통제기간별 가용 예산 자동 산정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엑셀 등으로 예산을 관리할 때 매번 복잡한 산식을 수동으로 적용하여 가용 예산 확인에 많은 시간이 소요됩니다.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“마케팅팀 가용 예산 알려 줘”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통제기간별 가용 예산을 바로 답합니다.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조정 단계에서의 실시간 예산 통제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조정 후 예산 초과를 사후에 발견하거나, 초과된 예산 집행을 뒤늦게 파악하여 불필요한 논의와 수정을 반복합니다.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초과 조정은 앱이 막고, AI가 초과 사유 · 대안 계정을 정리합니다.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예산 흐름의 재무적 정합성 검증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예산 잔액이 맞는지 검증하기 위해 여러 보고서와 데이터를 일일이 수작업으로 대조하며 시간이 낭비됩니다.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예산 잔액 검증을 돌려 불일치만 보고합니다.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6936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7693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사업계획 및 분석 솔루션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핵심 앱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원가 및 수익성 분석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단순 조회 화면을 넘어, SAP 표준 데이터 기반으로 원가 분류, 이익 산식, 다단계 집계 대사 로직을 통합하여 수익성 분석의 신뢰도와 효율성을 높입니다.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pfa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① 전사 이익율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일관된 원가 분류 및 이익 산식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각 데이터 소스별 다른 분류 기준과 이익 산식으로 데이터 정합성 검증에 많은 시간이 소요됩니다.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“수익성 보고서 작성 — 전사 이익율 조회”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같은 산식으로 매번 계산합니다.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다단계 집계 정합성 대사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엑셀로 각 세그먼트의 합계를 수기로 검증하며 데이터 불일치 여부를 찾아야 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대차 검증(차이 0)을 확인한 뒤에만 보고서를 만듭니다.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이익 산출 경로 대사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이익 산출 과정의 수기 계산 오류나 데이터 불일치 여부를 파악하기 어렵습니다.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이익 산출 경로 대사 결과를 보고서에 함께 붙입니다.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6936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7693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사업계획 및 분석 솔루션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핵심 앱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재무 보고서 작성 및 분석(다차원)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재무원장과 보조원장을 여러 차원으로 나눠 다차원으로 분석합니다.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aiexp003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AI 학습 자료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원장 가져오기 · 검증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SAP에서 내려받은 원장을 엑셀로 다시 맞춥니다.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달 재무 보고서 만들어 줘”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원장 가져오기 · 대차 검증부터 시작합니다.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다차원 분석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관점마다 피벗을 새로 만듭니다.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“사업부별 손익 차이 분석”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관점을 바꿔 분석 결과를 정리합니다.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보고서 묶음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보고서마다 파일을 따로 만듭니다.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보고서 묶음를 만들어 첨부합니다.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04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AI 경영 보고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보고서는 AI가, 판단은 경영진이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216152"/>
            <a:ext cx="5056632" cy="4425696"/>
          </a:xfrm>
          <a:prstGeom prst="roundRect">
            <a:avLst>
              <a:gd name="adj" fmla="val 3306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44475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CFO 아젠다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가치 동인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핵심 앱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812280" y="3182112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AI 경영 보고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통제 · 리스크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투자 효과 · 의사결정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949440" y="484632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07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9728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AI 자동 보고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경영 보고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지시 한 줄로 보고서 묶음이 메일로 옵니다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재무 보고서 · 수익성 보고서를 지시 한 줄로 만들어 메일로 보냅니다.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5536692" cy="274194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aiexp003_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5500116" cy="270537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4561602"/>
            <a:ext cx="55001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재무 보고서 — 첨부 묶음 확인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213348" y="1764792"/>
            <a:ext cx="5536692" cy="274194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1" name="Image 1" descr="zaiexp004_04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636" y="1783080"/>
            <a:ext cx="5500116" cy="270537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231636" y="4561602"/>
            <a:ext cx="55001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수익성 보고서 — 요약 PPT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9728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AI 업무 범위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경영 보고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AI에게 맡기는 일과 사람이 하는 일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반복되는 조회 · 입력 · 보고는 AI가, 승인과 판단은 사람이 합니다.</a:t>
            </a:r>
            <a:endParaRPr lang="en-US" sz="135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029419"/>
                <a:gridCol w="5299039"/>
                <a:gridCol w="3946093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영역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하는 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사람이 하는 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경비 전표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증빙 조회 → 계정 · 적요 입력 → 전표 생성 → 상신 직전까지 처리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결재상신 승인 · 예외 판단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수금 · 지급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반제 대상 매핑 · 반제 전기, CMS 지급파일 생성 · 결과 수신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송금 송신 승인(직무 분리)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진행 점검 · 충당금 계산 · 결산 전기 · 대사 결과 보고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확정 · 조정 판단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재무 · 수익성 보고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원장 가져오기 → 대차 검증 → 분석 → 보고서 묶음 → 메일 발송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 해석 · 경영 판단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세무 · 연결 · 공시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신고자료 집계 · 대사, TB 수집 · 사전 검사, IFRS 18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 · 공시 확정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0924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092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IFRS 18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경영 보고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IFRS 18 — 영업손익이 어떻게 바뀌는지 미리 봅니다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2027년 시행 전에 현행과 IFRS 18 손익계산서를 비교해, 종전 영업이익과 새 영업손익의 차이를 설명합니다.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ifrs001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현행과 IFRS 18 손익계산서 비교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두 기준의 표를 따로 만들어 손으로 대조합니다.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“현행과 IFRS 18 비교”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소계별 차이와 원인 계정을 정리합니다.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현금흐름표 시작점 변경 자동 반영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조정 항목을 하나씩 다시 분류하다 활동별 합계가 어긋나기 쉽습니다.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바뀐 현금흐름표와 활동별 합계 검증 결과를 보고합니다.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간접법과 예금 입출금(직접법) 대사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간접법 숫자의 근거를 따로 검증하기 어렵습니다.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간접법 · 직접법 대사 차이만 골라 보고합니다.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05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통제 · 리스크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AI가 일해도 통제는 사람이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216152"/>
            <a:ext cx="5056632" cy="4425696"/>
          </a:xfrm>
          <a:prstGeom prst="roundRect">
            <a:avLst>
              <a:gd name="adj" fmla="val 3306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44475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CFO 아젠다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가치 동인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핵심 앱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경영 보고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812280" y="3749040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통제 · 리스크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투자 효과 · 의사결정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949440" y="484632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07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안전장치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통제 · 리스크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되돌리기 어려운 일은 더 엄격하게 다룹니다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엄격 모드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정해 둔 단계가 하나라도 맞지 않으면 그 자리에서 멈춥니다. AI가 화면을 보고 "대신" 이어 가지 않습니다.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06824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35424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129784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대상은 정확히 1건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35424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전표번호 · 반제전표 번호로 고르고, 맞는 건이 없거나 둘 이상이면 아무것도 누르지 않습니다.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56448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85048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79408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완료 메시지로 판정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85048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성공 · 실패는 AI의 말이 아니라 앱이 화면에 보여 준 완료 메시지와 서버 데이터로 판정합니다.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85800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04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280160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결재 · 송금은 사람이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85800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결재상신 · 송금 송신 단추 앞에서 멈추고 사용자 승인을 받습니다.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306824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535424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05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129784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숫자는 앱이 계산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4535424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보고서 숫자는 앱이 SAP 데이터로 계산한 값입니다. AI는 화면을 조작하고 결과를 대조할 뿐입니다.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156448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385048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06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8979408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기존 데이터 보호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8385048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반복 검증 중에는 시작 전 전표 목록을 기준으로 감시해, 하나라도 바뀌면 즉시 멈춥니다.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13842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1384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내부통제 관점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통제 · 리스크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AI 업무 처리를 내부통제 언어로 정리했습니다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감사인 · 내부통제 담당자가 묻는 질문에 대응 방식과 남는 증적으로 답합니다.</a:t>
            </a:r>
            <a:endParaRPr lang="en-US" sz="135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4960803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 요구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대응 방식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남는 증적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승인 · 직무 분리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결재상신 · 송금 송신 단추 앞에서 멈추고 사람이 승인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 · 송금 승인 이력(기존 결재 흐름)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처리 대상의 정확성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전표번호 · 반제전표 번호로 정확히 1건만 처리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처리 대상 번호와 완료 메시지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계산의 무결성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숫자는 앱이 SAP 데이터로 계산, AI는 조작 · 대조만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앱 보고서와 원장 대사 결과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변경 관리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배운 절차는 10회 반복 검증 후 성공률 90% 이상만 적용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10회 반복 검증 보고서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데이터 보호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고객사 단독 서버 설치형, SAP와는 OData로만 연결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설치 · 연결 구성 문서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예외 처리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단계가 하나라도 맞지 않으면 멈추고 사람에게 넘김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멈춘 회차와 사유 기록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457200" y="5852160"/>
            <a:ext cx="11274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구체적인 통제 설계와 증적 양식은 [고객사] 내부통제 기준에 맞춰 파일럿에서 확정합니다.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06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투자 효과 · 의사결정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KPI · Business Case · 로드맵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216152"/>
            <a:ext cx="5056632" cy="4425696"/>
          </a:xfrm>
          <a:prstGeom prst="roundRect">
            <a:avLst>
              <a:gd name="adj" fmla="val 3306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44475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CFO 아젠다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가치 동인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핵심 앱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경영 보고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통제 · 리스크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812280" y="4315968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투자 효과 · 의사결정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949440" y="484632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07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53492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5349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KPI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투자 효과 · 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KPI는 파일럿에서 [고객사] 기준선으로 확정합니다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도입 전 기준선을 먼저 재고, 같은 방법으로 도입 후를 측정해 효과를 보고합니다.</a:t>
            </a:r>
            <a:endParaRPr lang="en-US" sz="135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254910"/>
                <a:gridCol w="4058839"/>
                <a:gridCol w="1465692"/>
                <a:gridCol w="1465692"/>
                <a:gridCol w="2029419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KPI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현재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목표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측정 시점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 결산 소요일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월말 다음 날부터 결산 확정까지의 영업일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 ]일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 ]일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파일럿 전 · 후 월 결산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지연 작업 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예정일을 넘긴 결산 작업 건수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 ]건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 ]건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매월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월간 보고 작성 시간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보고서 묶음 작성 · 취합 · 발송 시간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 ]시간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 ]시간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파일럿 3주차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보고서 숫자 불일치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같은 지표가 보고서마다 다른 건수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 ]건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0건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매월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반복 전표 처리 시간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건당 증빙 → 전표 → 상신 시간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 ]분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 ]분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파일럿 3주차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처리 성공률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최근 10회 중 성공 횟수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9회 이상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파일럿 2주차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22072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2207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Business Case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투자 효과 · 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Business Case는 이렇게 계산합니다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투자는 필요한 솔루션만 고르는 구독 구조이고, 효과는 KPI 기준선 대비 개선분으로 산정합니다.</a:t>
            </a:r>
            <a:endParaRPr lang="en-US" sz="135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1578437"/>
                <a:gridCol w="3607857"/>
                <a:gridCol w="608825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항목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산정 방식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투자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확장 앱 플랫폼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무료 (고객사 단독 서버 설치형)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투자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솔루션 구독 · AI 학습 셋업 · 유지보수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 확정 후 견적 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정량 효과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반복 업무 절감 시간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(도입 전 처리 시간 − 도입 후 처리 시간) × 월 건수 × 12개월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정량 효과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조기화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단축 영업일 × 결산 참여 인원 · 시간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정성 효과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숫자의 일관성 · 통제 증적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보고서 불일치 0건, 검증 보고서 · 처리 기록 확보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정성 효과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공시 대응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IFRS 18 영향 분석을 시행 전에 확보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도입 로드맵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투자 효과 · 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세 단계로 결산과 보고를 바꿉니다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360578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91640"/>
            <a:ext cx="3240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1단계 · 1개월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965960"/>
            <a:ext cx="32400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결산 관제 · 보고 파일럿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468880"/>
            <a:ext cx="324002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월 결산 상태 관리를 적용하고, 월간 보고 1개를 AI에게 맡겨 10회 검증합니다. KPI 기준선을 측정합니다.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072128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91584" y="1554480"/>
            <a:ext cx="360578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474464" y="1691640"/>
            <a:ext cx="3240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2단계 · 분기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4474464" y="1965960"/>
            <a:ext cx="32400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계획 · 예상 · 통제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474464" y="2468880"/>
            <a:ext cx="324002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사업계획 시뮬레이션 · 손익 예상 · 비용예산 통제로 계획 대비 실적을 매일 봅니다.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906512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125968" y="1554480"/>
            <a:ext cx="3605784" cy="3291840"/>
          </a:xfrm>
          <a:prstGeom prst="roundRect">
            <a:avLst>
              <a:gd name="adj" fmla="val 388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08848" y="1691640"/>
            <a:ext cx="3240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3단계 · 연간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8308848" y="1965960"/>
            <a:ext cx="32400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결산 · IFRS 18 확대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8308848" y="2468880"/>
            <a:ext cx="3240024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회계 결산 · 연결결산 · IFRS 18 솔루션으로 결산 전체와 공시 대응을 넓힙니다.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5166360"/>
            <a:ext cx="112745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단계마다 KPI를 측정해 다음 단계 투자 여부를 결정합니다(Stage-gate).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연결 구조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투자 효과 · 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표준은 그대로, 확장 앱은 OData로만 연결합니다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확장 앱 플랫폼은 고객사 단독 서버에 설치하는 설치형입니다. SAP 표준 코드를 고치지 않습니다(클린 코어).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사용자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런치패드에서 앱을 찾아 실행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AI 패널에 지시 한 줄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결재 · 송금은 사람이 승인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43484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772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확장 앱 플랫폼 (고객사 단독 서버)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SAP 확장 앱 · 런치패드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AI 학습 자료 (배운 절차 · 성공률)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App DEV → App PRD 배포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412480" y="1828800"/>
            <a:ext cx="3319272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595360" y="201168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SAP S/4HANA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595360" y="2514600"/>
            <a:ext cx="295351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퍼블릭 · PCE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SAP 표준 기능은 그대로 (클린 코어)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원장 · 기준정보의 원천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74904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52044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화면 · 지시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772668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49808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OData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5120640"/>
            <a:ext cx="112745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AI는 SAP 데이터에 직접 접근하지 않습니다. 앱 화면을 조작하고 결과를 대조할 뿐이며, 숫자는 앱이 SAP 데이터로 계산합니다.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가격 제안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투자 효과 · 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[고객사]를 위한 가격 구조를 제안 드립니다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플랫폼은 무료로 제공하고, 솔루션은 필요한 만큼 고르는 구독 방식입니다. 금액은 범위 확정 후 견적서로 드립니다.</a:t>
            </a:r>
            <a:endParaRPr lang="en-US" sz="135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6764731"/>
                <a:gridCol w="2029419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내용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금액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확장 앱 플랫폼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고객사 단독 서버 설치형 플랫폼, 런치패드 · AI 패널 포함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사업계획 및 분석 솔루션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시뮬레이션 · 손익 예상 · 예산 통제 · 다차원 재무 보고 · 수익성 분석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관제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 결산 상태 관리(회계 결산 솔루션 내)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학습 셋업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추가 시 절차서 정리와 10회 반복 검증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유지보수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버전 업그레이드 대응 · 앱 개선 · 문의 대응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07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의사결정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누가 · 무엇을 · 어떤 기준으로 결정하는가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216152"/>
            <a:ext cx="5056632" cy="4425696"/>
          </a:xfrm>
          <a:prstGeom prst="roundRect">
            <a:avLst>
              <a:gd name="adj" fmla="val 3306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44475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CFO 아젠다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01168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가치 동인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57860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핵심 앱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14553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경영 보고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71246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통제 · 리스크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42793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투자 효과 · 의사결정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812280" y="4882896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49440" y="484632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07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26187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2618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의사결정 대상자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결정에 참여하는 분과 각자 결정하실 것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최종 결정권자는 CFO입니다. 각 검토자의 확인을 거쳐 한 번에 결정할 수 있도록 근거를 정리했습니다.</a:t>
            </a:r>
            <a:endParaRPr lang="en-US" sz="135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1578437"/>
                <a:gridCol w="3382366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대상자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역할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관심사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결정하실 것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CFO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최종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속도 · 숫자 신뢰 · 통제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파일럿 승인 · 단계별 투자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회계 · 결산 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책임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일정 · 막힌 작업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KPI 확정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경영기획팀장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보고 책임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보고서 작성 · 숫자 일관성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월간 보고 대상 확정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IT · ERP 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기술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영향 · 보안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설치 환경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내부통제 · 감사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 증적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 기준 · 증적 양식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선택안 비교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세 가지 선택안 중 B안을 권합니다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작게 확인하고, 숫자로 검증된 만큼만 넓히는 것이 투자 리스크가 가장 낮습니다.</a:t>
            </a:r>
            <a:endParaRPr lang="en-US" sz="135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1465692"/>
                <a:gridCol w="3044129"/>
                <a:gridCol w="3607857"/>
                <a:gridCol w="3156875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A. 현행 유지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B. 파일럿 (권장)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C. 전면 도입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지금 방식 유지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관제 + 월간 보고 1개, 4주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계획 · 예상 · 결산 · IFRS 18 3단계 확대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투자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 (반복 업무 비용 지속)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플랫폼 무료 · 파일럿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솔루션 구독 · 셋업 · 유지보수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 확정 후 [ ]개월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얻는 것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[고객사] 숫자로 효과 · 통제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전체 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리스크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지연 · 반복 입력 · 숫자 불일치 지속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낮음 — 인수 기준 미달 시 확대 중단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검증 전 전면 적용 부담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기준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기준을 충족하면 다음 단계로 진행합니다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결정 기준을 미리 합의해 두면, 결과 보고 자리에서 바로 결정할 수 있습니다.</a:t>
            </a:r>
            <a:endParaRPr lang="en-US" sz="135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254910"/>
                <a:gridCol w="5186294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충족 조건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확인 자료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처리 성공률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최근 10회 중 9회 이상 성공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10회 반복 검증 보고서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숫자의 일관성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조회 · 보고 업무는 10회 모두 같은 숫자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회차별 결과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데이터 보호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전표 변경 0건 · 멈춘 회차에서 누른 단추 0개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시작 전 전표 목록 대비 감시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KPI 기준선 대비 처리 시간 개선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· 후 측정치 [ 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 · 송금은 사람이 승인, 증적 확보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승인 이력 · 처리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일정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4주 안에 결정하고 바로 착수합니다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1주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검토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검토자별로 관심사 슬라이드를 확인하고 질문을 모읍니다.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113532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2988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15868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2주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데모 · 질의응답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데모로 실제 앱을 확인하고, 기술 · 통제 · 계약 질문에 답합니다.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989320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91656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회의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CFO 주재로 B안 · 결정 기준 · 담당자를 확정합니다.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865108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84564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267444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4주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파일럿 착수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킥오프 후 1주차 설치 · 가르치기를 시작합니다.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5166360"/>
            <a:ext cx="112745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결정 회의 일정: [ ]월 [ ]일 · 참석: CFO · 회계 · 결산 팀장 · 경영기획팀장 · IT · ERP 팀장 · 내부통제 · 감사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요청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CFO께 요청드리는 결정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결산 관제 · 월간 보고 4주 파일럿 승인 — KPI 기준선 측정 포함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파일럿 승인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범위: 결산 관제 + 월간 보고 1개, 4주. 결정 기준을 충족하면 다음 단계를 결정합니다.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합의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앞 장의 결정 기준을 그대로 쓰거나 [고객사] 기준으로 고쳐 확정합니다.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담당자 지정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회계 · 결산 팀장 · IT · ERP 팀장 담당자를 지정해 주시면 바로 착수합니다.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제안사 소개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부록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피지비앤컴퍼니를 소개합니다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63040"/>
            <a:ext cx="5303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피지비앤컴퍼니(PGB&amp;Company)</a:t>
            </a:r>
            <a:endParaRPr lang="en-US" sz="1800" dirty="0"/>
          </a:p>
          <a:p>
            <a:pPr eaLnBrk="0" latinLnBrk="0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SAP 운영 단계에서 과제 성격의 프로젝트를 수행하는 회사입니다. SAP 표준 기능은 그대로 두고, 업무에 필요한 확장 앱과 AI로 SAP를 더 잘 쓰게 합니다.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32918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33832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확장 앱 솔루션 공급 — 경비처리 · 회계 결산 · 세무 신고 · 사업계획 및 분석 · 연결결산 · IFRS 18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46634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47548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②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IFRS 18(K-IFRS 1118) 컨설팅 — 범주 분류 설계부터 보고서 · 주석까지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1792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공식 자격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SAP FI · CO · SD · MM · PP · HR 공식 자격이 있는 컨설턴트가 설계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0684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18972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구축 경험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918972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S/4HANA 퍼블릭(Public Edition) · PCE 모두 구축한 컨설턴트가 설계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21792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플랫폼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고객사 단독 서버 설치형 SAP 확장 앱 플랫폼 · AI로 개발 · 테스트 · 배포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00684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18972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공개 자료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918972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기술 블로그(pgbe.co.kr/blog)에 앱 화면 · 소개 영상 · 검증 결과 공개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4000" b="1" dirty="0">
                <a:solidFill>
                  <a:srgbClr val="1D2D3E"/>
                </a:solidFill>
              </a:rPr>
              <a:t>감사합니다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"결산이 끝나기를 기다리지 않고,</a:t>
            </a:r>
            <a:endParaRPr lang="en-US" sz="1800" dirty="0"/>
          </a:p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숫자를 먼저 보고 판단하는 재무 조직으로."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206240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담당자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420624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임민택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590288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이메일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920240" y="4590288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lmt@pgbe.co.kr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4974336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홈페이지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4974336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pgbe.co.kr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5358384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데모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920240" y="5358384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demo.ui5.co.kr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858000" y="5943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PGB&amp;Company · 피지비앤컴퍼니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GB Proposal Horizon">
  <a:themeElements>
    <a:clrScheme name="PGB Proposal Horizon">
      <a:dk1>
        <a:srgbClr val="1D2D3E"/>
      </a:dk1>
      <a:lt1>
        <a:srgbClr val="FFFFFF"/>
      </a:lt1>
      <a:dk2>
        <a:srgbClr val="1D2D3E"/>
      </a:dk2>
      <a:lt2>
        <a:srgbClr val="F5F6F7"/>
      </a:lt2>
      <a:accent1>
        <a:srgbClr val="0064D9"/>
      </a:accent1>
      <a:accent2>
        <a:srgbClr val="0064D9"/>
      </a:accent2>
      <a:accent3>
        <a:srgbClr val="E76500"/>
      </a:accent3>
      <a:accent4>
        <a:srgbClr val="188918"/>
      </a:accent4>
      <a:accent5>
        <a:srgbClr val="556B82"/>
      </a:accent5>
      <a:accent6>
        <a:srgbClr val="D1EFFF"/>
      </a:accent6>
      <a:hlink>
        <a:srgbClr val="0064D9"/>
      </a:hlink>
      <a:folHlink>
        <a:srgbClr val="7800A4"/>
      </a:folHlink>
    </a:clrScheme>
    <a:fontScheme name="PGB Proposal Horizon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PGB&amp;Company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CFO 제안서 — 결산 조기화 · 경영 보고 · 내부통제</dc:title>
  <dc:subject>PptxGenJS Presentation</dc:subject>
  <dc:creator>피지비앤컴퍼니</dc:creator>
  <cp:lastModifiedBy>피지비앤컴퍼니</cp:lastModifiedBy>
  <cp:revision>1</cp:revision>
  <dcterms:created xsi:type="dcterms:W3CDTF">2026-11-06T03:41:04Z</dcterms:created>
  <dcterms:modified xsi:type="dcterms:W3CDTF">2026-11-06T03:41:04Z</dcterms:modified>
</cp:coreProperties>
</file>