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slideMasters/slideMaster27.xml" ContentType="application/vnd.openxmlformats-officedocument.presentationml.slideMaster+xml"/>
  <Override PartName="/ppt/slides/slide27.xml" ContentType="application/vnd.openxmlformats-officedocument.presentationml.slide+xml"/>
  <Override PartName="/ppt/slideMasters/slideMaster28.xml" ContentType="application/vnd.openxmlformats-officedocument.presentationml.slideMaster+xml"/>
  <Override PartName="/ppt/slides/slide28.xml" ContentType="application/vnd.openxmlformats-officedocument.presentationml.slide+xml"/>
  <Override PartName="/ppt/slideMasters/slideMaster29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30.xml" ContentType="application/vnd.openxmlformats-officedocument.presentationml.slideMaster+xml"/>
  <Override PartName="/ppt/slides/slide30.xml" ContentType="application/vnd.openxmlformats-officedocument.presentationml.slide+xml"/>
  <Override PartName="/ppt/slideMasters/slideMaster31.xml" ContentType="application/vnd.openxmlformats-officedocument.presentationml.slideMaster+xml"/>
  <Override PartName="/ppt/slides/slide31.xml" ContentType="application/vnd.openxmlformats-officedocument.presentationml.slide+xml"/>
  <Override PartName="/ppt/slideMasters/slideMaster32.xml" ContentType="application/vnd.openxmlformats-officedocument.presentationml.slideMaster+xml"/>
  <Override PartName="/ppt/slides/slide32.xml" ContentType="application/vnd.openxmlformats-officedocument.presentationml.slide+xml"/>
  <Override PartName="/ppt/slideMasters/slideMaster33.xml" ContentType="application/vnd.openxmlformats-officedocument.presentationml.slideMaster+xml"/>
  <Override PartName="/ppt/slides/slide33.xml" ContentType="application/vnd.openxmlformats-officedocument.presentationml.slide+xml"/>
  <Override PartName="/ppt/slideMasters/slideMaster34.xml" ContentType="application/vnd.openxmlformats-officedocument.presentationml.slideMaster+xml"/>
  <Override PartName="/ppt/slides/slide34.xml" ContentType="application/vnd.openxmlformats-officedocument.presentationml.slide+xml"/>
  <Override PartName="/ppt/slideMasters/slideMaster35.xml" ContentType="application/vnd.openxmlformats-officedocument.presentationml.slideMaster+xml"/>
  <Override PartName="/ppt/slides/slide35.xml" ContentType="application/vnd.openxmlformats-officedocument.presentationml.slide+xml"/>
  <Override PartName="/ppt/slideMasters/slideMaster36.xml" ContentType="application/vnd.openxmlformats-officedocument.presentationml.slideMaster+xml"/>
  <Override PartName="/ppt/slides/slide36.xml" ContentType="application/vnd.openxmlformats-officedocument.presentationml.slide+xml"/>
  <Override PartName="/ppt/slideMasters/slideMaster37.xml" ContentType="application/vnd.openxmlformats-officedocument.presentationml.slideMaster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notesMasterIdLst>
    <p:notesMasterId r:id="rId39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표지" id="{50a00250-afce-0b96-8fc0-7ae906c1ef7e}">
          <p14:sldIdLst>
            <p14:sldId id="256"/>
            <p14:sldId id="257"/>
            <p14:sldId id="258"/>
          </p14:sldIdLst>
        </p14:section>
        <p14:section name="요약" id="{994db241-a94b-3640-086b-c7cf58e291b1}">
          <p14:sldIdLst>
            <p14:sldId id="259"/>
          </p14:sldIdLst>
        </p14:section>
        <p14:section name="제안 배경" id="{145e4f97-c290-7e5c-7ee1-3fe32f73b292}">
          <p14:sldIdLst>
            <p14:sldId id="260"/>
            <p14:sldId id="261"/>
          </p14:sldIdLst>
        </p14:section>
        <p14:section name="컨소시엄 구조" id="{56e09e37-ee41-8b73-2167-728df4c96f8e}">
          <p14:sldIdLst>
            <p14:sldId id="262"/>
            <p14:sldId id="263"/>
            <p14:sldId id="264"/>
            <p14:sldId id="265"/>
          </p14:sldIdLst>
        </p14:section>
        <p14:section name="RFP 대응" id="{1d51dc4b-f99f-5a32-9e6f-6dca06802cb9}">
          <p14:sldIdLst>
            <p14:sldId id="266"/>
            <p14:sldId id="267"/>
            <p14:sldId id="268"/>
            <p14:sldId id="269"/>
          </p14:sldIdLst>
        </p14:section>
        <p14:section name="공동 수행 방법론" id="{1a2f4034-1138-68c0-7130-828447ecc6ed}">
          <p14:sldIdLst>
            <p14:sldId id="270"/>
            <p14:sldId id="271"/>
            <p14:sldId id="272"/>
            <p14:sldId id="273"/>
            <p14:sldId id="274"/>
            <p14:sldId id="275"/>
          </p14:sldIdLst>
        </p14:section>
        <p14:section name="확장 앱 · AI" id="{f1d33af8-cc47-98d1-fb84-a7a2d68d685a}">
          <p14:sldIdLst>
            <p14:sldId id="276"/>
            <p14:sldId id="277"/>
            <p14:sldId id="278"/>
            <p14:sldId id="279"/>
            <p14:sldId id="280"/>
          </p14:sldIdLst>
        </p14:section>
        <p14:section name="공동 영업 · 다음 단계" id="{345bde93-8be4-f36d-ee2f-f29c581dae46}">
          <p14:sldIdLst>
            <p14:sldId id="281"/>
            <p14:sldId id="282"/>
            <p14:sldId id="283"/>
            <p14:sldId id="284"/>
          </p14:sldIdLst>
        </p14:section>
        <p14:section name="의사결정" id="{ef18d7ff-eb24-7f7c-9526-d87df24aef14}">
          <p14:sldIdLst>
            <p14:sldId id="285"/>
            <p14:sldId id="286"/>
            <p14:sldId id="287"/>
            <p14:sldId id="288"/>
            <p14:sldId id="289"/>
            <p14:sldId id="290"/>
          </p14:sldIdLst>
        </p14:section>
        <p14:section name="부록" id="{c70cd51f-cf50-9e3b-ae1f-b2241dd2a44f}">
          <p14:sldIdLst>
            <p14:sldId id="291"/>
          </p14:sldIdLst>
        </p14:section>
        <p14:section name="마무리" id="{575201d9-46d4-64af-72fb-d65847f2eaa3}">
          <p14:sldIdLst>
            <p14:sldId id="29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41" Type="http://schemas.openxmlformats.org/officeDocument/2006/relationships/viewProps" Target="viewProps.xml"/><Relationship Id="rId42" Type="http://schemas.openxmlformats.org/officeDocument/2006/relationships/theme" Target="theme/theme1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_rels/notesSlide2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7.xml"/>
		</Relationships>
</file>

<file path=ppt/notesSlides/_rels/notesSlide2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8.xml"/>
		</Relationships>
</file>

<file path=ppt/notesSlides/_rels/notesSlide2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9.xml"/>
		</Relationships>
</file>

<file path=ppt/notesSlides/_rels/notesSlide3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0.xml"/>
		</Relationships>
</file>

<file path=ppt/notesSlides/_rels/notesSlide3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1.xml"/>
		</Relationships>
</file>

<file path=ppt/notesSlides/_rels/notesSlide3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2.xml"/>
		</Relationships>
</file>

<file path=ppt/notesSlides/_rels/notesSlide3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3.xml"/>
		</Relationships>
</file>

<file path=ppt/notesSlides/_rels/notesSlide3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4.xml"/>
		</Relationships>
</file>

<file path=ppt/notesSlides/_rels/notesSlide3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5.xml"/>
		</Relationships>
</file>

<file path=ppt/notesSlides/_rels/notesSlide3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6.xml"/>
		</Relationships>
</file>

<file path=ppt/notesSlides/_rels/notesSlide3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CONTENT-image-1.png"/><Relationship Id="rId2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DARK-image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630936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850" dirty="0">
                <a:solidFill>
                  <a:srgbClr val="556B82"/>
                </a:solidFill>
              </a:rPr>
              <a:t>PGB&amp;Company · 피지비앤컴퍼니  |  SAP 파트너사 컨소시엄 제안서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4727448" y="630936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850" dirty="0">
                <a:solidFill>
                  <a:srgbClr val="556B82"/>
                </a:solidFill>
              </a:rPr>
              <a:t>Confidential · 검토용 자료</a:t>
            </a:r>
            <a:endParaRPr lang="en-US" sz="850" dirty="0"/>
          </a:p>
        </p:txBody>
      </p:sp>
      <p:sp>
        <p:nvSpPr>
          <p:cNvPr id="4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600" b="1" dirty="0">
                <a:solidFill>
                  <a:schemeClr val="tx2"/>
                </a:solidFill>
              </a:defRPr>
            </a:lvl1pPr>
          </a:lstStyle>
          <a:p>
            <a:pPr eaLnBrk="0" latinLnBrk="0" algn="l" indent="0" marL="0">
              <a:buNone/>
            </a:pPr>
            <a:endParaRPr lang="en-US" sz="2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1002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jpg"/><Relationship Id="rId2" Type="http://schemas.openxmlformats.org/officeDocument/2006/relationships/image" Target="../media/image-14-2.jpg"/><Relationship Id="rId3" Type="http://schemas.openxmlformats.org/officeDocument/2006/relationships/image" Target="../media/image-14-3.jp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7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3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4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548640"/>
            <a:ext cx="1005840" cy="347472"/>
          </a:xfrm>
          <a:prstGeom prst="roundRect">
            <a:avLst>
              <a:gd name="adj" fmla="val 21053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548640" y="548640"/>
            <a:ext cx="10058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200" b="1" dirty="0">
                <a:solidFill>
                  <a:srgbClr val="1D2D3E"/>
                </a:solidFill>
              </a:rPr>
              <a:t>제안서</a:t>
            </a:r>
            <a:endParaRPr lang="en-US" sz="12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1234440"/>
            <a:ext cx="4480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800" dirty="0">
                <a:solidFill>
                  <a:srgbClr val="556B82"/>
                </a:solidFill>
              </a:rPr>
              <a:t>[파트너사]</a:t>
            </a:r>
            <a:endParaRPr lang="en-US" sz="18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1691640"/>
            <a:ext cx="44805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SAP 파트너사 컨소시엄 제안서</a:t>
            </a:r>
            <a:endParaRPr lang="en-US" sz="3200" dirty="0"/>
          </a:p>
        </p:txBody>
      </p:sp>
      <p:sp>
        <p:nvSpPr>
          <p:cNvPr id="6" name="Text 4"/>
          <p:cNvSpPr txBox="1"/>
          <p:nvPr/>
        </p:nvSpPr>
        <p:spPr>
          <a:xfrm>
            <a:off x="548640" y="3337560"/>
            <a:ext cx="448056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dirty="0">
                <a:solidFill>
                  <a:srgbClr val="556B82"/>
                </a:solidFill>
              </a:rPr>
              <a:t>S/4HANA 퍼블릭 · PCE 구축 파트너와 함께 — 귀사는 구축을, 피지비앤컴퍼니는 국내 재무 확장 앱과 AI 업무 처리를 맡아 공동으로 제안하고 수행합니다.</a:t>
            </a:r>
            <a:endParaRPr lang="en-US" sz="1400" dirty="0"/>
          </a:p>
        </p:txBody>
      </p:sp>
      <p:sp>
        <p:nvSpPr>
          <p:cNvPr id="7" name="Text 5"/>
          <p:cNvSpPr txBox="1"/>
          <p:nvPr/>
        </p:nvSpPr>
        <p:spPr>
          <a:xfrm>
            <a:off x="548640" y="4800600"/>
            <a:ext cx="914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556B82"/>
                </a:solidFill>
              </a:rPr>
              <a:t>제안사</a:t>
            </a:r>
            <a:endParaRPr lang="en-US" sz="1100" dirty="0"/>
          </a:p>
        </p:txBody>
      </p:sp>
      <p:sp>
        <p:nvSpPr>
          <p:cNvPr id="8" name="Text 6"/>
          <p:cNvSpPr txBox="1"/>
          <p:nvPr/>
        </p:nvSpPr>
        <p:spPr>
          <a:xfrm>
            <a:off x="1463040" y="4800600"/>
            <a:ext cx="35661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1D2D3E"/>
                </a:solidFill>
              </a:rPr>
              <a:t>피지비앤컴퍼니 (PGB&amp;Company)</a:t>
            </a:r>
            <a:endParaRPr lang="en-US" sz="1100" dirty="0"/>
          </a:p>
        </p:txBody>
      </p:sp>
      <p:sp>
        <p:nvSpPr>
          <p:cNvPr id="9" name="Text 7"/>
          <p:cNvSpPr txBox="1"/>
          <p:nvPr/>
        </p:nvSpPr>
        <p:spPr>
          <a:xfrm>
            <a:off x="548640" y="5129784"/>
            <a:ext cx="914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556B82"/>
                </a:solidFill>
              </a:rPr>
              <a:t>담당자</a:t>
            </a:r>
            <a:endParaRPr lang="en-US" sz="1100" dirty="0"/>
          </a:p>
        </p:txBody>
      </p:sp>
      <p:sp>
        <p:nvSpPr>
          <p:cNvPr id="10" name="Text 8"/>
          <p:cNvSpPr txBox="1"/>
          <p:nvPr/>
        </p:nvSpPr>
        <p:spPr>
          <a:xfrm>
            <a:off x="1463040" y="5129784"/>
            <a:ext cx="35661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1D2D3E"/>
                </a:solidFill>
              </a:rPr>
              <a:t>임민택</a:t>
            </a:r>
            <a:endParaRPr lang="en-US" sz="1100" dirty="0"/>
          </a:p>
        </p:txBody>
      </p:sp>
      <p:sp>
        <p:nvSpPr>
          <p:cNvPr id="11" name="Text 9"/>
          <p:cNvSpPr txBox="1"/>
          <p:nvPr/>
        </p:nvSpPr>
        <p:spPr>
          <a:xfrm>
            <a:off x="548640" y="5458968"/>
            <a:ext cx="914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556B82"/>
                </a:solidFill>
              </a:rPr>
              <a:t>작성일</a:t>
            </a:r>
            <a:endParaRPr lang="en-US" sz="1100" dirty="0"/>
          </a:p>
        </p:txBody>
      </p:sp>
      <p:sp>
        <p:nvSpPr>
          <p:cNvPr id="12" name="Text 10"/>
          <p:cNvSpPr txBox="1"/>
          <p:nvPr/>
        </p:nvSpPr>
        <p:spPr>
          <a:xfrm>
            <a:off x="1463040" y="5458968"/>
            <a:ext cx="35661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1D2D3E"/>
                </a:solidFill>
              </a:rPr>
              <a:t>2026-11-06</a:t>
            </a:r>
            <a:endParaRPr lang="en-US" sz="1100" dirty="0"/>
          </a:p>
        </p:txBody>
      </p:sp>
      <p:sp>
        <p:nvSpPr>
          <p:cNvPr id="13" name="Text 11"/>
          <p:cNvSpPr txBox="1"/>
          <p:nvPr/>
        </p:nvSpPr>
        <p:spPr>
          <a:xfrm>
            <a:off x="548640" y="5788152"/>
            <a:ext cx="914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556B82"/>
                </a:solidFill>
              </a:rPr>
              <a:t>버전</a:t>
            </a:r>
            <a:endParaRPr lang="en-US" sz="1100" dirty="0"/>
          </a:p>
        </p:txBody>
      </p:sp>
      <p:sp>
        <p:nvSpPr>
          <p:cNvPr id="14" name="Text 12"/>
          <p:cNvSpPr txBox="1"/>
          <p:nvPr/>
        </p:nvSpPr>
        <p:spPr>
          <a:xfrm>
            <a:off x="1463040" y="5788152"/>
            <a:ext cx="35661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1D2D3E"/>
                </a:solidFill>
              </a:rPr>
              <a:t>v1.0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548640" y="4663440"/>
            <a:ext cx="4480560" cy="0"/>
          </a:xfrm>
          <a:prstGeom prst="line">
            <a:avLst/>
          </a:prstGeom>
          <a:noFill/>
          <a:ln w="12700">
            <a:solidFill>
              <a:srgbClr val="1D2D3E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548640" y="6172200"/>
            <a:ext cx="4480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850" dirty="0">
                <a:solidFill>
                  <a:srgbClr val="556B82"/>
                </a:solidFill>
              </a:rPr>
              <a:t>본 문서는 검토용으로 작성되었으며, 제안사의 동의 없이 외부에 배포할 수 없습니다.</a:t>
            </a:r>
            <a:endParaRPr lang="en-US" sz="850" dirty="0"/>
          </a:p>
        </p:txBody>
      </p:sp>
      <p:sp>
        <p:nvSpPr>
          <p:cNvPr id="17" name="Shape 15"/>
          <p:cNvSpPr/>
          <p:nvPr/>
        </p:nvSpPr>
        <p:spPr>
          <a:xfrm>
            <a:off x="5349921" y="484632"/>
            <a:ext cx="6262278" cy="5888736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18" name="Image 0" descr="cover_dg3_10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68209" y="502920"/>
            <a:ext cx="6225702" cy="58521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결정 요약</a:t>
            </a:r>
            <a:endParaRPr lang="en-US" sz="1000" dirty="0"/>
          </a:p>
        </p:txBody>
      </p:sp>
      <p:sp>
        <p:nvSpPr>
          <p:cNvPr id="4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이 제안서로 결정하실 것</a:t>
            </a:r>
            <a:endParaRPr lang="en-US" sz="2600" dirty="0"/>
          </a:p>
        </p:txBody>
      </p:sp>
      <p:sp>
        <p:nvSpPr>
          <p:cNvPr id="5" name="Text 3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컨소시엄 협력 착수 승인 — NDA · 첫 공동 제안 1건</a:t>
            </a:r>
            <a:endParaRPr lang="en-US" sz="1350" dirty="0"/>
          </a:p>
        </p:txBody>
      </p:sp>
      <p:sp>
        <p:nvSpPr>
          <p:cNvPr id="6" name="Shape 4"/>
          <p:cNvSpPr/>
          <p:nvPr/>
        </p:nvSpPr>
        <p:spPr>
          <a:xfrm>
            <a:off x="457200" y="178308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685800" y="201168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01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1280160" y="198424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결정권자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85800" y="260604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최종 결정: 파트너사 대표 · 사업본부장</a:t>
            </a:r>
            <a:endParaRPr lang="en-US" sz="1300" dirty="0"/>
          </a:p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검토: 영업 임원 · 딜리버리 · PMO 리더 · 법무 · 계약 · 재무 · 사업관리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4306824" y="178308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4535424" y="201168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02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5129784" y="198424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권장안</a:t>
            </a:r>
            <a:endParaRPr lang="en-US" sz="1500" dirty="0"/>
          </a:p>
        </p:txBody>
      </p:sp>
      <p:sp>
        <p:nvSpPr>
          <p:cNvPr id="13" name="Text 11"/>
          <p:cNvSpPr txBox="1"/>
          <p:nvPr/>
        </p:nvSpPr>
        <p:spPr>
          <a:xfrm>
            <a:off x="4535424" y="260604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B. 첫 공동 제안 (권장) — 첫 공동 제안 1건 · 프로젝트 단위 계약</a:t>
            </a:r>
            <a:endParaRPr lang="en-US" sz="1300" dirty="0"/>
          </a:p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비교: A. 건별 협력 · C. 전략 파트너 협약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8156448" y="178308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8385048" y="201168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03</a:t>
            </a:r>
            <a:endParaRPr lang="en-US" sz="1800" dirty="0"/>
          </a:p>
        </p:txBody>
      </p:sp>
      <p:sp>
        <p:nvSpPr>
          <p:cNvPr id="16" name="Text 14"/>
          <p:cNvSpPr txBox="1"/>
          <p:nvPr/>
        </p:nvSpPr>
        <p:spPr>
          <a:xfrm>
            <a:off x="8979408" y="198424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결정 기준 · 일정</a:t>
            </a:r>
            <a:endParaRPr lang="en-US" sz="1500" dirty="0"/>
          </a:p>
        </p:txBody>
      </p:sp>
      <p:sp>
        <p:nvSpPr>
          <p:cNvPr id="17" name="Text 15"/>
          <p:cNvSpPr txBox="1"/>
          <p:nvPr/>
        </p:nvSpPr>
        <p:spPr>
          <a:xfrm>
            <a:off x="8385048" y="260604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공동 제안 평가 · 공수 감소 · 목표 마진</a:t>
            </a:r>
            <a:endParaRPr lang="en-US" sz="1300" dirty="0"/>
          </a:p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4주 안에 협력 착수 결정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목차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73736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173736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01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1463040" y="179222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제안 배경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RFP의 국내 재무 요건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548640" y="260604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731520" y="260604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02</a:t>
            </a:r>
            <a:endParaRPr lang="en-US" sz="2000" dirty="0"/>
          </a:p>
        </p:txBody>
      </p:sp>
      <p:sp>
        <p:nvSpPr>
          <p:cNvPr id="8" name="Text 6"/>
          <p:cNvSpPr txBox="1"/>
          <p:nvPr/>
        </p:nvSpPr>
        <p:spPr>
          <a:xfrm>
            <a:off x="1463040" y="266090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컨소시엄 구조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공동 가치 · 역할 분담 · 계약 방식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548640" y="347472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731520" y="347472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03</a:t>
            </a:r>
            <a:endParaRPr lang="en-US" sz="2000" dirty="0"/>
          </a:p>
        </p:txBody>
      </p:sp>
      <p:sp>
        <p:nvSpPr>
          <p:cNvPr id="11" name="Text 9"/>
          <p:cNvSpPr txBox="1"/>
          <p:nvPr/>
        </p:nvSpPr>
        <p:spPr>
          <a:xfrm>
            <a:off x="1463040" y="352958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RFP 대응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요건 대응표 · 구축 사례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548640" y="434340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731520" y="434340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04</a:t>
            </a:r>
            <a:endParaRPr lang="en-US" sz="2000" dirty="0"/>
          </a:p>
        </p:txBody>
      </p:sp>
      <p:sp>
        <p:nvSpPr>
          <p:cNvPr id="14" name="Text 12"/>
          <p:cNvSpPr txBox="1"/>
          <p:nvPr/>
        </p:nvSpPr>
        <p:spPr>
          <a:xfrm>
            <a:off x="1463040" y="439826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공동 수행 방법론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SAP Activate · accelerator · 품질 관리</a:t>
            </a:r>
            <a:endParaRPr lang="en-US" sz="1500" dirty="0"/>
          </a:p>
        </p:txBody>
      </p:sp>
      <p:sp>
        <p:nvSpPr>
          <p:cNvPr id="15" name="Shape 13"/>
          <p:cNvSpPr/>
          <p:nvPr/>
        </p:nvSpPr>
        <p:spPr>
          <a:xfrm>
            <a:off x="6217920" y="173736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6400800" y="173736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05</a:t>
            </a:r>
            <a:endParaRPr lang="en-US" sz="2000" dirty="0"/>
          </a:p>
        </p:txBody>
      </p:sp>
      <p:sp>
        <p:nvSpPr>
          <p:cNvPr id="17" name="Text 15"/>
          <p:cNvSpPr txBox="1"/>
          <p:nvPr/>
        </p:nvSpPr>
        <p:spPr>
          <a:xfrm>
            <a:off x="7132320" y="179222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확장 앱 · AI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6개 솔루션 37개 앱</a:t>
            </a:r>
            <a:endParaRPr lang="en-US" sz="1500" dirty="0"/>
          </a:p>
        </p:txBody>
      </p:sp>
      <p:sp>
        <p:nvSpPr>
          <p:cNvPr id="18" name="Shape 16"/>
          <p:cNvSpPr/>
          <p:nvPr/>
        </p:nvSpPr>
        <p:spPr>
          <a:xfrm>
            <a:off x="6217920" y="260604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6400800" y="260604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06</a:t>
            </a:r>
            <a:endParaRPr lang="en-US" sz="2000" dirty="0"/>
          </a:p>
        </p:txBody>
      </p:sp>
      <p:sp>
        <p:nvSpPr>
          <p:cNvPr id="20" name="Text 18"/>
          <p:cNvSpPr txBox="1"/>
          <p:nvPr/>
        </p:nvSpPr>
        <p:spPr>
          <a:xfrm>
            <a:off x="7132320" y="266090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공동 영업 · 다음 단계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영업 프로세스 · 파트너 지원</a:t>
            </a:r>
            <a:endParaRPr lang="en-US" sz="1500" dirty="0"/>
          </a:p>
        </p:txBody>
      </p:sp>
      <p:sp>
        <p:nvSpPr>
          <p:cNvPr id="21" name="Shape 19"/>
          <p:cNvSpPr/>
          <p:nvPr/>
        </p:nvSpPr>
        <p:spPr>
          <a:xfrm>
            <a:off x="6217920" y="347472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6400800" y="347472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07</a:t>
            </a:r>
            <a:endParaRPr lang="en-US" sz="2000" dirty="0"/>
          </a:p>
        </p:txBody>
      </p:sp>
      <p:sp>
        <p:nvSpPr>
          <p:cNvPr id="23" name="Text 21"/>
          <p:cNvSpPr txBox="1"/>
          <p:nvPr/>
        </p:nvSpPr>
        <p:spPr>
          <a:xfrm>
            <a:off x="7132320" y="352958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의사결정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대상자 · 선택안 · 결정 기준 · 일정</a:t>
            </a:r>
            <a:endParaRPr lang="en-US" sz="1500" dirty="0"/>
          </a:p>
        </p:txBody>
      </p:sp>
      <p:sp>
        <p:nvSpPr>
          <p:cNvPr id="24" name="Shape 22"/>
          <p:cNvSpPr/>
          <p:nvPr/>
        </p:nvSpPr>
        <p:spPr>
          <a:xfrm>
            <a:off x="6217920" y="434340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25" name="Text 23"/>
          <p:cNvSpPr txBox="1"/>
          <p:nvPr/>
        </p:nvSpPr>
        <p:spPr>
          <a:xfrm>
            <a:off x="6400800" y="434340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08</a:t>
            </a:r>
            <a:endParaRPr lang="en-US" sz="2000" dirty="0"/>
          </a:p>
        </p:txBody>
      </p:sp>
      <p:sp>
        <p:nvSpPr>
          <p:cNvPr id="26" name="Text 24"/>
          <p:cNvSpPr txBox="1"/>
          <p:nvPr/>
        </p:nvSpPr>
        <p:spPr>
          <a:xfrm>
            <a:off x="7132320" y="439826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부록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가격 · 제안사 소개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95044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95044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Executive Summary</a:t>
            </a:r>
            <a:endParaRPr lang="en-US" sz="1000" dirty="0"/>
          </a:p>
        </p:txBody>
      </p:sp>
      <p:sp>
        <p:nvSpPr>
          <p:cNvPr id="4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컨소시엄이 귀사 제안에 더하는 네 가지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457200" y="1828800"/>
            <a:ext cx="2612898" cy="2377440"/>
          </a:xfrm>
          <a:prstGeom prst="roundRect">
            <a:avLst>
              <a:gd name="adj" fmla="val 5385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640080" y="1965960"/>
            <a:ext cx="224713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4400" b="1" dirty="0">
                <a:solidFill>
                  <a:schemeClr val="tx2"/>
                </a:solidFill>
              </a:rPr>
              <a:t>37개</a:t>
            </a:r>
            <a:endParaRPr lang="en-US" sz="4400" dirty="0"/>
          </a:p>
        </p:txBody>
      </p:sp>
      <p:sp>
        <p:nvSpPr>
          <p:cNvPr id="7" name="Text 5"/>
          <p:cNvSpPr txBox="1"/>
          <p:nvPr/>
        </p:nvSpPr>
        <p:spPr>
          <a:xfrm>
            <a:off x="640080" y="3108960"/>
            <a:ext cx="224713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국내 재무 확장 앱</a:t>
            </a:r>
            <a:endParaRPr lang="en-US" sz="1500" dirty="0"/>
          </a:p>
        </p:txBody>
      </p:sp>
      <p:sp>
        <p:nvSpPr>
          <p:cNvPr id="8" name="Text 6"/>
          <p:cNvSpPr txBox="1"/>
          <p:nvPr/>
        </p:nvSpPr>
        <p:spPr>
          <a:xfrm>
            <a:off x="640080" y="3520440"/>
            <a:ext cx="224713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algn="ctr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6개 솔루션 — 경비 · 결산 · 세무 · 계획 · 연결 · IFRS 18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3344418" y="1828800"/>
            <a:ext cx="2612898" cy="2377440"/>
          </a:xfrm>
          <a:prstGeom prst="roundRect">
            <a:avLst>
              <a:gd name="adj" fmla="val 5385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3527298" y="1965960"/>
            <a:ext cx="224713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클린 코어</a:t>
            </a:r>
            <a:endParaRPr lang="en-US" sz="3400" dirty="0"/>
          </a:p>
        </p:txBody>
      </p:sp>
      <p:sp>
        <p:nvSpPr>
          <p:cNvPr id="11" name="Text 9"/>
          <p:cNvSpPr txBox="1"/>
          <p:nvPr/>
        </p:nvSpPr>
        <p:spPr>
          <a:xfrm>
            <a:off x="3527298" y="3108960"/>
            <a:ext cx="224713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OData로만 연결</a:t>
            </a:r>
            <a:endParaRPr lang="en-US" sz="1500" dirty="0"/>
          </a:p>
        </p:txBody>
      </p:sp>
      <p:sp>
        <p:nvSpPr>
          <p:cNvPr id="12" name="Text 10"/>
          <p:cNvSpPr txBox="1"/>
          <p:nvPr/>
        </p:nvSpPr>
        <p:spPr>
          <a:xfrm>
            <a:off x="3527298" y="3520440"/>
            <a:ext cx="224713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algn="ctr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표준 코드 무수정, 업그레이드 리스크 분리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6231636" y="1828800"/>
            <a:ext cx="2612898" cy="2377440"/>
          </a:xfrm>
          <a:prstGeom prst="roundRect">
            <a:avLst>
              <a:gd name="adj" fmla="val 5385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6414516" y="1965960"/>
            <a:ext cx="224713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4400" b="1" dirty="0">
                <a:solidFill>
                  <a:schemeClr val="tx2"/>
                </a:solidFill>
              </a:rPr>
              <a:t>4건</a:t>
            </a:r>
            <a:endParaRPr lang="en-US" sz="4400" dirty="0"/>
          </a:p>
        </p:txBody>
      </p:sp>
      <p:sp>
        <p:nvSpPr>
          <p:cNvPr id="15" name="Text 13"/>
          <p:cNvSpPr txBox="1"/>
          <p:nvPr/>
        </p:nvSpPr>
        <p:spPr>
          <a:xfrm>
            <a:off x="6414516" y="3108960"/>
            <a:ext cx="224713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S/4HANA 구축 사례</a:t>
            </a:r>
            <a:endParaRPr lang="en-US" sz="1500" dirty="0"/>
          </a:p>
        </p:txBody>
      </p:sp>
      <p:sp>
        <p:nvSpPr>
          <p:cNvPr id="16" name="Text 14"/>
          <p:cNvSpPr txBox="1"/>
          <p:nvPr/>
        </p:nvSpPr>
        <p:spPr>
          <a:xfrm>
            <a:off x="6414516" y="3520440"/>
            <a:ext cx="224713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algn="ctr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퍼블릭 2건 · PCE 2건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9118854" y="1828800"/>
            <a:ext cx="2612898" cy="2377440"/>
          </a:xfrm>
          <a:prstGeom prst="roundRect">
            <a:avLst>
              <a:gd name="adj" fmla="val 5385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9301734" y="1965960"/>
            <a:ext cx="224713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4400" b="1" dirty="0">
                <a:solidFill>
                  <a:schemeClr val="tx2"/>
                </a:solidFill>
              </a:rPr>
              <a:t>90%</a:t>
            </a:r>
            <a:endParaRPr lang="en-US" sz="4400" dirty="0"/>
          </a:p>
        </p:txBody>
      </p:sp>
      <p:sp>
        <p:nvSpPr>
          <p:cNvPr id="19" name="Text 17"/>
          <p:cNvSpPr txBox="1"/>
          <p:nvPr/>
        </p:nvSpPr>
        <p:spPr>
          <a:xfrm>
            <a:off x="9301734" y="3108960"/>
            <a:ext cx="224713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AI 위임 기준</a:t>
            </a:r>
            <a:endParaRPr lang="en-US" sz="1500" dirty="0"/>
          </a:p>
        </p:txBody>
      </p:sp>
      <p:sp>
        <p:nvSpPr>
          <p:cNvPr id="20" name="Text 18"/>
          <p:cNvSpPr txBox="1"/>
          <p:nvPr/>
        </p:nvSpPr>
        <p:spPr>
          <a:xfrm>
            <a:off x="9301734" y="3520440"/>
            <a:ext cx="224713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algn="ctr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반복 검증을 통과한 업무만 AI에게</a:t>
            </a:r>
            <a:endParaRPr lang="en-US" sz="1100" dirty="0"/>
          </a:p>
        </p:txBody>
      </p:sp>
      <p:sp>
        <p:nvSpPr>
          <p:cNvPr id="21" name="Text 19"/>
          <p:cNvSpPr txBox="1"/>
          <p:nvPr/>
        </p:nvSpPr>
        <p:spPr>
          <a:xfrm>
            <a:off x="457200" y="4526280"/>
            <a:ext cx="11274552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귀사는 SAP 표준 구축과 프로젝트 관리에 집중하고, 표준만으로 채우기 어려운 국내 재무 요건은 검증된 확장 앱으로 대응합니다. 고객은 오픈 날부터 국내 결산 · 신고를 돌립니다.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828800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6000" b="1" dirty="0">
                <a:solidFill>
                  <a:srgbClr val="0070F2"/>
                </a:solidFill>
              </a:rPr>
              <a:t>01</a:t>
            </a:r>
            <a:endParaRPr lang="en-US" sz="6000" dirty="0"/>
          </a:p>
        </p:txBody>
      </p:sp>
      <p:sp>
        <p:nvSpPr>
          <p:cNvPr id="3" name="Shape 1"/>
          <p:cNvSpPr/>
          <p:nvPr/>
        </p:nvSpPr>
        <p:spPr>
          <a:xfrm>
            <a:off x="731520" y="2926080"/>
            <a:ext cx="5120640" cy="0"/>
          </a:xfrm>
          <a:prstGeom prst="line">
            <a:avLst/>
          </a:prstGeom>
          <a:noFill/>
          <a:ln w="15875">
            <a:solidFill>
              <a:srgbClr val="1D2D3E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3063240"/>
            <a:ext cx="5303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제안 배경</a:t>
            </a:r>
            <a:endParaRPr lang="en-US" sz="32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3931920"/>
            <a:ext cx="5120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500" dirty="0">
                <a:solidFill>
                  <a:srgbClr val="556B82"/>
                </a:solidFill>
              </a:rPr>
              <a:t>RFP의 국내 재무 요건, 표준만으로 답하기 어렵습니다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6675120" y="1216152"/>
            <a:ext cx="5056632" cy="4425696"/>
          </a:xfrm>
          <a:prstGeom prst="roundRect">
            <a:avLst>
              <a:gd name="adj" fmla="val 3306"/>
            </a:avLst>
          </a:prstGeom>
          <a:solidFill>
            <a:srgbClr val="FFFFFF"/>
          </a:solidFill>
          <a:ln w="9525">
            <a:solidFill>
              <a:srgbClr val="FFFFFF"/>
            </a:solidFill>
            <a:prstDash val="solid"/>
          </a:ln>
          <a:effectLst>
            <a:outerShdw sx="100000" sy="100000" kx="0" ky="0" algn="bl" rotWithShape="0" blurRad="127000" dist="38100" dir="5400000">
              <a:srgbClr val="8796A5">
                <a:alpha val="1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6812280" y="1481328"/>
            <a:ext cx="4782312" cy="493776"/>
          </a:xfrm>
          <a:prstGeom prst="roundRect">
            <a:avLst>
              <a:gd name="adj" fmla="val 18519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949440" y="144475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0064D9"/>
                </a:solidFill>
              </a:rPr>
              <a:t>01   </a:t>
            </a:r>
            <a:pPr eaLnBrk="0" latinLnBrk="0" indent="0" marL="0">
              <a:buNone/>
            </a:pPr>
            <a:r>
              <a:rPr lang="en-US" sz="1300" b="1" dirty="0">
                <a:solidFill>
                  <a:srgbClr val="1D2D3E"/>
                </a:solidFill>
              </a:rPr>
              <a:t>제안 배경</a:t>
            </a:r>
            <a:endParaRPr lang="en-US" sz="1300" dirty="0"/>
          </a:p>
        </p:txBody>
      </p:sp>
      <p:sp>
        <p:nvSpPr>
          <p:cNvPr id="9" name="Text 7"/>
          <p:cNvSpPr txBox="1"/>
          <p:nvPr/>
        </p:nvSpPr>
        <p:spPr>
          <a:xfrm>
            <a:off x="6949440" y="201168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02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컨소시엄 구조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6949440" y="257860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03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RFP 대응</a:t>
            </a:r>
            <a:endParaRPr lang="en-US" sz="1300" dirty="0"/>
          </a:p>
        </p:txBody>
      </p:sp>
      <p:sp>
        <p:nvSpPr>
          <p:cNvPr id="11" name="Text 9"/>
          <p:cNvSpPr txBox="1"/>
          <p:nvPr/>
        </p:nvSpPr>
        <p:spPr>
          <a:xfrm>
            <a:off x="6949440" y="314553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04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공동 수행 방법론</a:t>
            </a:r>
            <a:endParaRPr lang="en-US" sz="1300" dirty="0"/>
          </a:p>
        </p:txBody>
      </p:sp>
      <p:sp>
        <p:nvSpPr>
          <p:cNvPr id="12" name="Text 10"/>
          <p:cNvSpPr txBox="1"/>
          <p:nvPr/>
        </p:nvSpPr>
        <p:spPr>
          <a:xfrm>
            <a:off x="6949440" y="3712464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05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확장 앱 · AI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6949440" y="427939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06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공동 영업 · 다음 단계</a:t>
            </a:r>
            <a:endParaRPr lang="en-US" sz="1300" dirty="0"/>
          </a:p>
        </p:txBody>
      </p:sp>
      <p:sp>
        <p:nvSpPr>
          <p:cNvPr id="14" name="Text 12"/>
          <p:cNvSpPr txBox="1"/>
          <p:nvPr/>
        </p:nvSpPr>
        <p:spPr>
          <a:xfrm>
            <a:off x="6949440" y="484632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07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의사결정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제안 배경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제안 배경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표준으로 짓고, 표준에 없는 국내 업무는 검증된 앱으로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57200" y="1783080"/>
            <a:ext cx="5120640" cy="4434840"/>
          </a:xfrm>
          <a:prstGeom prst="roundRect">
            <a:avLst>
              <a:gd name="adj" fmla="val 288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777240" y="1965960"/>
            <a:ext cx="4480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지금의 방식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777240" y="2377440"/>
            <a:ext cx="4480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accent5"/>
                </a:solidFill>
              </a:rPr>
              <a:t>구축사가 흔히 겪는 문제</a:t>
            </a:r>
            <a:endParaRPr lang="en-US" sz="1200" dirty="0"/>
          </a:p>
        </p:txBody>
      </p:sp>
      <p:sp>
        <p:nvSpPr>
          <p:cNvPr id="9" name="Text 7"/>
          <p:cNvSpPr txBox="1"/>
          <p:nvPr/>
        </p:nvSpPr>
        <p:spPr>
          <a:xfrm>
            <a:off x="777240" y="2880360"/>
            <a:ext cx="448056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국내 요건의 간극</a:t>
            </a:r>
            <a:endParaRPr lang="en-US" sz="1400" dirty="0"/>
          </a:p>
          <a:p>
            <a:pPr eaLnBrk="0" latinLnBrk="0" indent="0" marL="0">
              <a:spcAft>
                <a:spcPts val="200"/>
              </a:spcAft>
              <a:buNone/>
            </a:pPr>
            <a:r>
              <a:rPr lang="en-US" sz="1200" dirty="0">
                <a:solidFill>
                  <a:schemeClr val="accent5"/>
                </a:solidFill>
              </a:rPr>
              <a:t>월 결산 점검 · 부가세 · 원천세 신고 · 회사 양식 보고서를 표준만으로 메우기 어렵습니다.</a:t>
            </a:r>
            <a:endParaRPr lang="en-US" sz="1400" dirty="0"/>
          </a:p>
        </p:txBody>
      </p:sp>
      <p:sp>
        <p:nvSpPr>
          <p:cNvPr id="10" name="Text 8"/>
          <p:cNvSpPr txBox="1"/>
          <p:nvPr/>
        </p:nvSpPr>
        <p:spPr>
          <a:xfrm>
            <a:off x="777240" y="3680460"/>
            <a:ext cx="448056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개발 공수와 하자 리스크</a:t>
            </a:r>
            <a:endParaRPr lang="en-US" sz="1400" dirty="0"/>
          </a:p>
          <a:p>
            <a:pPr eaLnBrk="0" latinLnBrk="0" indent="0" marL="0">
              <a:spcAft>
                <a:spcPts val="200"/>
              </a:spcAft>
              <a:buNone/>
            </a:pPr>
            <a:r>
              <a:rPr lang="en-US" sz="1200" dirty="0">
                <a:solidFill>
                  <a:schemeClr val="accent5"/>
                </a:solidFill>
              </a:rPr>
              <a:t>추가 개발이 늘면 일정 · 공수가 넘치고 업그레이드마다 영향을 다시 봐야 합니다.</a:t>
            </a:r>
            <a:endParaRPr lang="en-US" sz="1400" dirty="0"/>
          </a:p>
        </p:txBody>
      </p:sp>
      <p:sp>
        <p:nvSpPr>
          <p:cNvPr id="11" name="Text 9"/>
          <p:cNvSpPr txBox="1"/>
          <p:nvPr/>
        </p:nvSpPr>
        <p:spPr>
          <a:xfrm>
            <a:off x="777240" y="4480560"/>
            <a:ext cx="448056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가격 중심 경쟁</a:t>
            </a:r>
            <a:endParaRPr lang="en-US" sz="1400" dirty="0"/>
          </a:p>
          <a:p>
            <a:pPr eaLnBrk="0" latinLnBrk="0" indent="0" marL="0">
              <a:spcAft>
                <a:spcPts val="200"/>
              </a:spcAft>
              <a:buNone/>
            </a:pPr>
            <a:r>
              <a:rPr lang="en-US" sz="1200" dirty="0">
                <a:solidFill>
                  <a:schemeClr val="accent5"/>
                </a:solidFill>
              </a:rPr>
              <a:t>표준 구축 역량만으로는 제안 차별화가 어렵습니다.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5943600" y="3657600"/>
            <a:ext cx="292608" cy="548640"/>
          </a:xfrm>
          <a:prstGeom prst="chevron">
            <a:avLst/>
          </a:prstGeom>
          <a:solidFill>
            <a:srgbClr val="0064D9"/>
          </a:solidFill>
          <a:ln w="12700">
            <a:solidFill>
              <a:srgbClr val="0064D9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611112" y="1783080"/>
            <a:ext cx="5120640" cy="4434840"/>
          </a:xfrm>
          <a:prstGeom prst="roundRect">
            <a:avLst>
              <a:gd name="adj" fmla="val 2887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6931152" y="1965960"/>
            <a:ext cx="4480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800" b="1" dirty="0">
                <a:solidFill>
                  <a:srgbClr val="1D2D3E"/>
                </a:solidFill>
              </a:rPr>
              <a:t>앞으로의 방식</a:t>
            </a:r>
            <a:endParaRPr lang="en-US" sz="1800" dirty="0"/>
          </a:p>
        </p:txBody>
      </p:sp>
      <p:sp>
        <p:nvSpPr>
          <p:cNvPr id="15" name="Text 13"/>
          <p:cNvSpPr txBox="1"/>
          <p:nvPr/>
        </p:nvSpPr>
        <p:spPr>
          <a:xfrm>
            <a:off x="6931152" y="2377440"/>
            <a:ext cx="4480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rgbClr val="556B82"/>
                </a:solidFill>
              </a:rPr>
              <a:t>컨소시엄으로 바뀌는 것</a:t>
            </a:r>
            <a:endParaRPr lang="en-US" sz="1200" dirty="0"/>
          </a:p>
        </p:txBody>
      </p:sp>
      <p:sp>
        <p:nvSpPr>
          <p:cNvPr id="16" name="Text 14"/>
          <p:cNvSpPr txBox="1"/>
          <p:nvPr/>
        </p:nvSpPr>
        <p:spPr>
          <a:xfrm>
            <a:off x="6931152" y="2880360"/>
            <a:ext cx="448056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1D2D3E"/>
                </a:solidFill>
              </a:rPr>
              <a:t>업무 프로그램에 AI 기능 탑재</a:t>
            </a:r>
            <a:endParaRPr lang="en-US" sz="1400" dirty="0"/>
          </a:p>
          <a:p>
            <a:pPr eaLnBrk="0" latinLnBrk="0" indent="0" marL="0">
              <a:spcAft>
                <a:spcPts val="200"/>
              </a:spcAft>
              <a:buNone/>
            </a:pPr>
            <a:r>
              <a:rPr lang="en-US" sz="1200" dirty="0">
                <a:solidFill>
                  <a:srgbClr val="556B82"/>
                </a:solidFill>
              </a:rPr>
              <a:t>모든 업무 앱에 AI 패널이 들어 있어, 앱을 학습한 AI가 지시 한 줄로 조회 · 입력 · 보고를 처리합니다.</a:t>
            </a:r>
            <a:endParaRPr lang="en-US" sz="1400" dirty="0"/>
          </a:p>
        </p:txBody>
      </p:sp>
      <p:sp>
        <p:nvSpPr>
          <p:cNvPr id="17" name="Text 15"/>
          <p:cNvSpPr txBox="1"/>
          <p:nvPr/>
        </p:nvSpPr>
        <p:spPr>
          <a:xfrm>
            <a:off x="6931152" y="3680460"/>
            <a:ext cx="448056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1D2D3E"/>
                </a:solidFill>
              </a:rPr>
              <a:t>요건 대응표로 답변</a:t>
            </a:r>
            <a:endParaRPr lang="en-US" sz="1400" dirty="0"/>
          </a:p>
          <a:p>
            <a:pPr eaLnBrk="0" latinLnBrk="0" indent="0" marL="0">
              <a:spcAft>
                <a:spcPts val="200"/>
              </a:spcAft>
              <a:buNone/>
            </a:pPr>
            <a:r>
              <a:rPr lang="en-US" sz="1200" dirty="0">
                <a:solidFill>
                  <a:srgbClr val="556B82"/>
                </a:solidFill>
              </a:rPr>
              <a:t>RFP 국내 재무 요건을 이미 있는 앱으로 바로 답합니다.</a:t>
            </a:r>
            <a:endParaRPr lang="en-US" sz="1400" dirty="0"/>
          </a:p>
        </p:txBody>
      </p:sp>
      <p:sp>
        <p:nvSpPr>
          <p:cNvPr id="18" name="Text 16"/>
          <p:cNvSpPr txBox="1"/>
          <p:nvPr/>
        </p:nvSpPr>
        <p:spPr>
          <a:xfrm>
            <a:off x="6931152" y="4480560"/>
            <a:ext cx="448056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1D2D3E"/>
                </a:solidFill>
              </a:rPr>
              <a:t>공수 · 리스크 분리</a:t>
            </a:r>
            <a:endParaRPr lang="en-US" sz="1400" dirty="0"/>
          </a:p>
          <a:p>
            <a:pPr eaLnBrk="0" latinLnBrk="0" indent="0" marL="0">
              <a:spcAft>
                <a:spcPts val="200"/>
              </a:spcAft>
              <a:buNone/>
            </a:pPr>
            <a:r>
              <a:rPr lang="en-US" sz="1200" dirty="0">
                <a:solidFill>
                  <a:srgbClr val="556B82"/>
                </a:solidFill>
              </a:rPr>
              <a:t>확장 앱은 피지비앤컴퍼니가 책임지고, 표준과 분리해 관리합니다.</a:t>
            </a:r>
            <a:endParaRPr lang="en-US" sz="1400" dirty="0"/>
          </a:p>
        </p:txBody>
      </p:sp>
      <p:sp>
        <p:nvSpPr>
          <p:cNvPr id="19" name="Text 17"/>
          <p:cNvSpPr txBox="1"/>
          <p:nvPr/>
        </p:nvSpPr>
        <p:spPr>
          <a:xfrm>
            <a:off x="6931152" y="5280660"/>
            <a:ext cx="448056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1D2D3E"/>
                </a:solidFill>
              </a:rPr>
              <a:t>AI 업무 처리로 차별화</a:t>
            </a:r>
            <a:endParaRPr lang="en-US" sz="1400" dirty="0"/>
          </a:p>
          <a:p>
            <a:pPr eaLnBrk="0" latinLnBrk="0" indent="0" marL="0">
              <a:spcAft>
                <a:spcPts val="200"/>
              </a:spcAft>
              <a:buNone/>
            </a:pPr>
            <a:r>
              <a:rPr lang="en-US" sz="1200" dirty="0">
                <a:solidFill>
                  <a:srgbClr val="556B82"/>
                </a:solidFill>
              </a:rPr>
              <a:t>10회 검증된 AI 업무 처리를 제안에 담습니다.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828800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6000" b="1" dirty="0">
                <a:solidFill>
                  <a:srgbClr val="0070F2"/>
                </a:solidFill>
              </a:rPr>
              <a:t>02</a:t>
            </a:r>
            <a:endParaRPr lang="en-US" sz="6000" dirty="0"/>
          </a:p>
        </p:txBody>
      </p:sp>
      <p:sp>
        <p:nvSpPr>
          <p:cNvPr id="3" name="Shape 1"/>
          <p:cNvSpPr/>
          <p:nvPr/>
        </p:nvSpPr>
        <p:spPr>
          <a:xfrm>
            <a:off x="731520" y="2926080"/>
            <a:ext cx="5120640" cy="0"/>
          </a:xfrm>
          <a:prstGeom prst="line">
            <a:avLst/>
          </a:prstGeom>
          <a:noFill/>
          <a:ln w="15875">
            <a:solidFill>
              <a:srgbClr val="1D2D3E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3063240"/>
            <a:ext cx="5303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컨소시엄 구조</a:t>
            </a:r>
            <a:endParaRPr lang="en-US" sz="32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3931920"/>
            <a:ext cx="5120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500" dirty="0">
                <a:solidFill>
                  <a:srgbClr val="556B82"/>
                </a:solidFill>
              </a:rPr>
              <a:t>공동 가치 · 역할 분담 · 계약 방식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6675120" y="1216152"/>
            <a:ext cx="5056632" cy="4425696"/>
          </a:xfrm>
          <a:prstGeom prst="roundRect">
            <a:avLst>
              <a:gd name="adj" fmla="val 3306"/>
            </a:avLst>
          </a:prstGeom>
          <a:solidFill>
            <a:srgbClr val="FFFFFF"/>
          </a:solidFill>
          <a:ln w="9525">
            <a:solidFill>
              <a:srgbClr val="FFFFFF"/>
            </a:solidFill>
            <a:prstDash val="solid"/>
          </a:ln>
          <a:effectLst>
            <a:outerShdw sx="100000" sy="100000" kx="0" ky="0" algn="bl" rotWithShape="0" blurRad="127000" dist="38100" dir="5400000">
              <a:srgbClr val="8796A5">
                <a:alpha val="18000"/>
              </a:srgbClr>
            </a:outerShdw>
          </a:effectLst>
        </p:spPr>
      </p:sp>
      <p:sp>
        <p:nvSpPr>
          <p:cNvPr id="7" name="Text 5"/>
          <p:cNvSpPr txBox="1"/>
          <p:nvPr/>
        </p:nvSpPr>
        <p:spPr>
          <a:xfrm>
            <a:off x="6949440" y="144475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01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제안 배경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6812280" y="2048256"/>
            <a:ext cx="4782312" cy="493776"/>
          </a:xfrm>
          <a:prstGeom prst="roundRect">
            <a:avLst>
              <a:gd name="adj" fmla="val 18519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6949440" y="201168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0064D9"/>
                </a:solidFill>
              </a:rPr>
              <a:t>02   </a:t>
            </a:r>
            <a:pPr eaLnBrk="0" latinLnBrk="0" indent="0" marL="0">
              <a:buNone/>
            </a:pPr>
            <a:r>
              <a:rPr lang="en-US" sz="1300" b="1" dirty="0">
                <a:solidFill>
                  <a:srgbClr val="1D2D3E"/>
                </a:solidFill>
              </a:rPr>
              <a:t>컨소시엄 구조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6949440" y="257860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03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RFP 대응</a:t>
            </a:r>
            <a:endParaRPr lang="en-US" sz="1300" dirty="0"/>
          </a:p>
        </p:txBody>
      </p:sp>
      <p:sp>
        <p:nvSpPr>
          <p:cNvPr id="11" name="Text 9"/>
          <p:cNvSpPr txBox="1"/>
          <p:nvPr/>
        </p:nvSpPr>
        <p:spPr>
          <a:xfrm>
            <a:off x="6949440" y="314553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04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공동 수행 방법론</a:t>
            </a:r>
            <a:endParaRPr lang="en-US" sz="1300" dirty="0"/>
          </a:p>
        </p:txBody>
      </p:sp>
      <p:sp>
        <p:nvSpPr>
          <p:cNvPr id="12" name="Text 10"/>
          <p:cNvSpPr txBox="1"/>
          <p:nvPr/>
        </p:nvSpPr>
        <p:spPr>
          <a:xfrm>
            <a:off x="6949440" y="3712464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05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확장 앱 · AI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6949440" y="427939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06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공동 영업 · 다음 단계</a:t>
            </a:r>
            <a:endParaRPr lang="en-US" sz="1300" dirty="0"/>
          </a:p>
        </p:txBody>
      </p:sp>
      <p:sp>
        <p:nvSpPr>
          <p:cNvPr id="14" name="Text 12"/>
          <p:cNvSpPr txBox="1"/>
          <p:nvPr/>
        </p:nvSpPr>
        <p:spPr>
          <a:xfrm>
            <a:off x="6949440" y="484632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07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의사결정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207008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20700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공동 가치 제안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컨소시엄 구조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컨소시엄이 고객 · 귀사 · 피지비앤컴퍼니에 주는 가치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57200" y="146304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685800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01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1280160" y="166420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고객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85800" y="228600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표준 우선 구축에 국내 재무 업무가 오픈 날부터 돌아갑니다. 표준 코드를 고치지 않아 업그레이드 부담이 없습니다.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4306824" y="146304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4535424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02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5129784" y="166420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귀사(주관사)</a:t>
            </a:r>
            <a:endParaRPr lang="en-US" sz="1500" dirty="0"/>
          </a:p>
        </p:txBody>
      </p:sp>
      <p:sp>
        <p:nvSpPr>
          <p:cNvPr id="13" name="Text 11"/>
          <p:cNvSpPr txBox="1"/>
          <p:nvPr/>
        </p:nvSpPr>
        <p:spPr>
          <a:xfrm>
            <a:off x="4535424" y="228600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국내 요건 대응 공수와 하자 리스크를 줄이고, 확장 앱 · AI로 제안 경쟁력을 높입니다. 고객 관계와 PM은 귀사가 주도합니다.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8156448" y="146304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8385048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03</a:t>
            </a:r>
            <a:endParaRPr lang="en-US" sz="1800" dirty="0"/>
          </a:p>
        </p:txBody>
      </p:sp>
      <p:sp>
        <p:nvSpPr>
          <p:cNvPr id="16" name="Text 14"/>
          <p:cNvSpPr txBox="1"/>
          <p:nvPr/>
        </p:nvSpPr>
        <p:spPr>
          <a:xfrm>
            <a:off x="8979408" y="166420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피지비앤컴퍼니</a:t>
            </a:r>
            <a:endParaRPr lang="en-US" sz="1500" dirty="0"/>
          </a:p>
        </p:txBody>
      </p:sp>
      <p:sp>
        <p:nvSpPr>
          <p:cNvPr id="17" name="Text 15"/>
          <p:cNvSpPr txBox="1"/>
          <p:nvPr/>
        </p:nvSpPr>
        <p:spPr>
          <a:xfrm>
            <a:off x="8385048" y="228600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확장 앱과 AI 업무 처리에 집중해 품질을 책임집니다. 귀사 고객에 직접 영업하지 않는 것을 원칙으로 합니다.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2344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2344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역할 분담(R&amp;R)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컨소시엄 구조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귀사는 구축을, 피지비앤컴퍼니는 확장 앱 · AI를 맡습니다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● 주관 · ○ 지원. 세부 범위는 프로젝트별 SOW로 확정합니다.</a:t>
            </a:r>
            <a:endParaRPr lang="en-US" sz="135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783080"/>
          <a:ext cx="11274552" cy="914400"/>
        </p:xfrm>
        <a:graphic>
          <a:graphicData uri="http://schemas.openxmlformats.org/drawingml/2006/table">
            <a:tbl>
              <a:tblPr/>
              <a:tblGrid>
                <a:gridCol w="2705892"/>
                <a:gridCol w="4284330"/>
                <a:gridCol w="4284330"/>
              </a:tblGrid>
              <a:tr h="38404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영역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주관사(SAP 파트너사)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피지비앤컴퍼니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영업 · 제안 · 고객 관계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● 제안 주관 · 계약 · 고객 커뮤니케이션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○ 확장 앱 장표 · 요건 대응표 · 데모 지원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PMO · 전체 일정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● 프로젝트 관리 · 이슈 · 변경 관리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○ 확장 앱 일정 · 이슈 보고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SAP 표준 구축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● Fit-to-Standard · 표준 설정 · 기준정보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○ FI · CO 국내 요건 자문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국내 재무 확장 앱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○ 요건 협의 참여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● 앱 설치 · OData 연결 · 화면 조정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 업무 처리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○ 대상 업무 선정 협의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● AI 학습 · 10회 반복 검증 · 적용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데이터 전환 · 인터페이스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● 표준 전환 · 외부 연계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○ 확장 앱 데이터 이관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교육 · 운영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● 표준 교육 · 운영 지원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● 확장 앱 교육 · 유지보수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계약 방식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컨소시엄 구조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프로젝트 상황에 맞는 계약 방식을 고릅니다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고객 발주 방식과 귀사 정책에 맞춰 정하며, 조건은 모두 협의합니다.</a:t>
            </a:r>
            <a:endParaRPr lang="en-US" sz="135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783080"/>
          <a:ext cx="11274552" cy="914400"/>
        </p:xfrm>
        <a:graphic>
          <a:graphicData uri="http://schemas.openxmlformats.org/drawingml/2006/table">
            <a:tbl>
              <a:tblPr/>
              <a:tblGrid>
                <a:gridCol w="2254910"/>
                <a:gridCol w="4735312"/>
                <a:gridCol w="4284330"/>
              </a:tblGrid>
              <a:tr h="38404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방식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구조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적합한 경우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공동 수급(컨소시엄)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귀사 주관, 피지비앤컴퍼니 구성원 · 지분 [협의]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공공 · 대형 RFP, 고객이 공동 수급을 요구할 때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하도급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고객 ↔ 귀사 단일 계약, 확장 앱 · AI는 피지비앤컴퍼니가 하도급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고객 단일 창구를 원할 때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재판매(리셀)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귀사가 확장 앱 솔루션 구독을 재판매, 구축 · 기술 지원은 피지비앤컴퍼니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귀사가 솔루션 포트폴리오로 운영할 때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고객 직접 계약 병행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구축은 귀사, 확장 앱 구독은 고객과 피지비앤컴퍼니 직접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구독 계약을 분리하려는 고객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828800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6000" b="1" dirty="0">
                <a:solidFill>
                  <a:srgbClr val="0070F2"/>
                </a:solidFill>
              </a:rPr>
              <a:t>03</a:t>
            </a:r>
            <a:endParaRPr lang="en-US" sz="6000" dirty="0"/>
          </a:p>
        </p:txBody>
      </p:sp>
      <p:sp>
        <p:nvSpPr>
          <p:cNvPr id="3" name="Shape 1"/>
          <p:cNvSpPr/>
          <p:nvPr/>
        </p:nvSpPr>
        <p:spPr>
          <a:xfrm>
            <a:off x="731520" y="2926080"/>
            <a:ext cx="5120640" cy="0"/>
          </a:xfrm>
          <a:prstGeom prst="line">
            <a:avLst/>
          </a:prstGeom>
          <a:noFill/>
          <a:ln w="15875">
            <a:solidFill>
              <a:srgbClr val="1D2D3E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3063240"/>
            <a:ext cx="5303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RFP 대응</a:t>
            </a:r>
            <a:endParaRPr lang="en-US" sz="32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3931920"/>
            <a:ext cx="5120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500" dirty="0">
                <a:solidFill>
                  <a:srgbClr val="556B82"/>
                </a:solidFill>
              </a:rPr>
              <a:t>요건 대응표 · 구축 사례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6675120" y="1216152"/>
            <a:ext cx="5056632" cy="4425696"/>
          </a:xfrm>
          <a:prstGeom prst="roundRect">
            <a:avLst>
              <a:gd name="adj" fmla="val 3306"/>
            </a:avLst>
          </a:prstGeom>
          <a:solidFill>
            <a:srgbClr val="FFFFFF"/>
          </a:solidFill>
          <a:ln w="9525">
            <a:solidFill>
              <a:srgbClr val="FFFFFF"/>
            </a:solidFill>
            <a:prstDash val="solid"/>
          </a:ln>
          <a:effectLst>
            <a:outerShdw sx="100000" sy="100000" kx="0" ky="0" algn="bl" rotWithShape="0" blurRad="127000" dist="38100" dir="5400000">
              <a:srgbClr val="8796A5">
                <a:alpha val="18000"/>
              </a:srgbClr>
            </a:outerShdw>
          </a:effectLst>
        </p:spPr>
      </p:sp>
      <p:sp>
        <p:nvSpPr>
          <p:cNvPr id="7" name="Text 5"/>
          <p:cNvSpPr txBox="1"/>
          <p:nvPr/>
        </p:nvSpPr>
        <p:spPr>
          <a:xfrm>
            <a:off x="6949440" y="144475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01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제안 배경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6949440" y="201168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02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컨소시엄 구조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6812280" y="2615184"/>
            <a:ext cx="4782312" cy="493776"/>
          </a:xfrm>
          <a:prstGeom prst="roundRect">
            <a:avLst>
              <a:gd name="adj" fmla="val 18519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6949440" y="257860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0064D9"/>
                </a:solidFill>
              </a:rPr>
              <a:t>03   </a:t>
            </a:r>
            <a:pPr eaLnBrk="0" latinLnBrk="0" indent="0" marL="0">
              <a:buNone/>
            </a:pPr>
            <a:r>
              <a:rPr lang="en-US" sz="1300" b="1" dirty="0">
                <a:solidFill>
                  <a:srgbClr val="1D2D3E"/>
                </a:solidFill>
              </a:rPr>
              <a:t>RFP 대응</a:t>
            </a:r>
            <a:endParaRPr lang="en-US" sz="1300" dirty="0"/>
          </a:p>
        </p:txBody>
      </p:sp>
      <p:sp>
        <p:nvSpPr>
          <p:cNvPr id="11" name="Text 9"/>
          <p:cNvSpPr txBox="1"/>
          <p:nvPr/>
        </p:nvSpPr>
        <p:spPr>
          <a:xfrm>
            <a:off x="6949440" y="314553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04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공동 수행 방법론</a:t>
            </a:r>
            <a:endParaRPr lang="en-US" sz="1300" dirty="0"/>
          </a:p>
        </p:txBody>
      </p:sp>
      <p:sp>
        <p:nvSpPr>
          <p:cNvPr id="12" name="Text 10"/>
          <p:cNvSpPr txBox="1"/>
          <p:nvPr/>
        </p:nvSpPr>
        <p:spPr>
          <a:xfrm>
            <a:off x="6949440" y="3712464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05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확장 앱 · AI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6949440" y="427939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06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공동 영업 · 다음 단계</a:t>
            </a:r>
            <a:endParaRPr lang="en-US" sz="1300" dirty="0"/>
          </a:p>
        </p:txBody>
      </p:sp>
      <p:sp>
        <p:nvSpPr>
          <p:cNvPr id="14" name="Text 12"/>
          <p:cNvSpPr txBox="1"/>
          <p:nvPr/>
        </p:nvSpPr>
        <p:spPr>
          <a:xfrm>
            <a:off x="6949440" y="484632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07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의사결정</a:t>
            </a:r>
            <a:endParaRPr lang="en-US" sz="13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289304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289304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RFP 요건 대응표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RFP 대응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RFP의 국내 재무 요건에 이미 있는 앱으로 답합니다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아래는 대표 요건 예시입니다. 실제 RFP를 주시면 요건 번호별 대응표를 만들어 드립니다.</a:t>
            </a:r>
            <a:endParaRPr lang="en-US" sz="135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783080"/>
          <a:ext cx="11274552" cy="914400"/>
        </p:xfrm>
        <a:graphic>
          <a:graphicData uri="http://schemas.openxmlformats.org/drawingml/2006/table">
            <a:tbl>
              <a:tblPr/>
              <a:tblGrid>
                <a:gridCol w="4284330"/>
                <a:gridCol w="2254910"/>
                <a:gridCol w="4735312"/>
              </a:tblGrid>
              <a:tr h="38404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RFP 요건(예시)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대응 솔루션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대표 앱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</a:tr>
              <a:tr h="440055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법인카드 · 세금계산서 · 영수증 증빙 기반 전표 처리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경비처리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법인카드 · 매입세금계산서 · 기타영수증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0055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월 결산 일정 · 작업 진행 관리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회계 결산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월 결산 상태 관리 · 채권 · 채무 잔액확인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0055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충당금 · 기간배분 결산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회계 결산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대손충당금 결산 · 제품보증충당금 결산 · 선급 · 미지급비용 기간배분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0055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펌뱅킹(CMS) 연계 지급 · 수금 자동 반제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회계 결산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지급자료 송수신(CMS 연계) · 수금 처리(AI 매핑)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0055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부가세 · 원천세 신고, 법인세 사전 점검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세무 신고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부가세 신고서 작성 · 원천세 신고서 작성 · 법인세 세무조정 사전 점검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0055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사업계획 · 예산 통제 · 수익성 분석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사업계획 및 분석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손익 및 자금 계획 시뮬레이션 · 비용예산 통제 · SAP 원가 및 수익성 분석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0055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연결 내부거래 대사 · 연결재무제표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연결결산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내부거래 대사 · 제거 · 연결결산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0055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IFRS 18(K-IFRS 1118) 손익 표시 · 공시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IFRS 18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IFRS 18 보고서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구축 사례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RFP 대응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업종별 SAP S/4HANA 구축 사례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표준 앱으로 대부분을 덮고, 표준에 없는 국내 업무만 확장으로 보탰습니다.</a:t>
            </a:r>
            <a:endParaRPr lang="en-US" sz="135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783080"/>
          <a:ext cx="11274552" cy="914400"/>
        </p:xfrm>
        <a:graphic>
          <a:graphicData uri="http://schemas.openxmlformats.org/drawingml/2006/table">
            <a:tbl>
              <a:tblPr/>
              <a:tblGrid>
                <a:gridCol w="2254910"/>
                <a:gridCol w="2254910"/>
                <a:gridCol w="3720602"/>
                <a:gridCol w="3044129"/>
              </a:tblGrid>
              <a:tr h="38404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사례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플랫폼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구성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표준 · 확장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기계 제조업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퍼블릭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8개 업무 공간 · 39개 섹션 · 고유 앱 188종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표준 161종(86%) · 확장 27종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식품 제조 · 유통업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퍼블릭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13개 업무 공간 · 80개 섹션 · 고유 앱 332종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표준 268종(81%) · 확장 64종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반도체 제조업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PCE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모니터링 · 재무 · 공급망 3개 탭 · 타일 17개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오픈 후 요청 7건 반영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의료기기 제조업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PCE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재무회계 타일 111개 · 10개 업무 영역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표준 77% · 확장 23개 · 외부 연계 2개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Text 5"/>
          <p:cNvSpPr txBox="1"/>
          <p:nvPr/>
        </p:nvSpPr>
        <p:spPr>
          <a:xfrm>
            <a:off x="457200" y="5852160"/>
            <a:ext cx="112745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b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출처: pgbe.co.kr/blog — 구축 사례 4편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사례 요약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RFP 대응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퍼블릭 · PCE 구축 사례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38912" y="1444752"/>
            <a:ext cx="6803136" cy="4265676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7" name="Image 0" descr="sap-public-cloud-case-mach_01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463040"/>
            <a:ext cx="6766560" cy="4229100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457200" y="5765292"/>
            <a:ext cx="6766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퍼블릭 — 기계 제조업</a:t>
            </a:r>
            <a:endParaRPr lang="en-US" sz="1000" dirty="0"/>
          </a:p>
        </p:txBody>
      </p:sp>
      <p:sp>
        <p:nvSpPr>
          <p:cNvPr id="9" name="Shape 6"/>
          <p:cNvSpPr/>
          <p:nvPr/>
        </p:nvSpPr>
        <p:spPr>
          <a:xfrm>
            <a:off x="8005572" y="1444752"/>
            <a:ext cx="3218688" cy="2025396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10" name="Image 1" descr="sap-public-cloud-case-food_01.jp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3860" y="1463040"/>
            <a:ext cx="3182112" cy="1988820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7498080" y="3506724"/>
            <a:ext cx="4233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퍼블릭 — 식품 제조 · 유통업</a:t>
            </a:r>
            <a:endParaRPr lang="en-US" sz="1000" dirty="0"/>
          </a:p>
        </p:txBody>
      </p:sp>
      <p:sp>
        <p:nvSpPr>
          <p:cNvPr id="12" name="Shape 8"/>
          <p:cNvSpPr/>
          <p:nvPr/>
        </p:nvSpPr>
        <p:spPr>
          <a:xfrm>
            <a:off x="8005572" y="3890772"/>
            <a:ext cx="3218688" cy="2025396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13" name="Image 2" descr="sap-private-cloud-case-meddev_01.jp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3860" y="3909060"/>
            <a:ext cx="3182112" cy="1988820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7498080" y="5952744"/>
            <a:ext cx="4233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PCE — 의료기기 제조업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828800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6000" b="1" dirty="0">
                <a:solidFill>
                  <a:srgbClr val="0070F2"/>
                </a:solidFill>
              </a:rPr>
              <a:t>04</a:t>
            </a:r>
            <a:endParaRPr lang="en-US" sz="6000" dirty="0"/>
          </a:p>
        </p:txBody>
      </p:sp>
      <p:sp>
        <p:nvSpPr>
          <p:cNvPr id="3" name="Shape 1"/>
          <p:cNvSpPr/>
          <p:nvPr/>
        </p:nvSpPr>
        <p:spPr>
          <a:xfrm>
            <a:off x="731520" y="2926080"/>
            <a:ext cx="5120640" cy="0"/>
          </a:xfrm>
          <a:prstGeom prst="line">
            <a:avLst/>
          </a:prstGeom>
          <a:noFill/>
          <a:ln w="15875">
            <a:solidFill>
              <a:srgbClr val="1D2D3E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3063240"/>
            <a:ext cx="5303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공동 수행 방법론</a:t>
            </a:r>
            <a:endParaRPr lang="en-US" sz="32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3931920"/>
            <a:ext cx="5120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500" dirty="0">
                <a:solidFill>
                  <a:srgbClr val="556B82"/>
                </a:solidFill>
              </a:rPr>
              <a:t>SAP Activate · accelerator · 품질 관리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6675120" y="1216152"/>
            <a:ext cx="5056632" cy="4425696"/>
          </a:xfrm>
          <a:prstGeom prst="roundRect">
            <a:avLst>
              <a:gd name="adj" fmla="val 3306"/>
            </a:avLst>
          </a:prstGeom>
          <a:solidFill>
            <a:srgbClr val="FFFFFF"/>
          </a:solidFill>
          <a:ln w="9525">
            <a:solidFill>
              <a:srgbClr val="FFFFFF"/>
            </a:solidFill>
            <a:prstDash val="solid"/>
          </a:ln>
          <a:effectLst>
            <a:outerShdw sx="100000" sy="100000" kx="0" ky="0" algn="bl" rotWithShape="0" blurRad="127000" dist="38100" dir="5400000">
              <a:srgbClr val="8796A5">
                <a:alpha val="18000"/>
              </a:srgbClr>
            </a:outerShdw>
          </a:effectLst>
        </p:spPr>
      </p:sp>
      <p:sp>
        <p:nvSpPr>
          <p:cNvPr id="7" name="Text 5"/>
          <p:cNvSpPr txBox="1"/>
          <p:nvPr/>
        </p:nvSpPr>
        <p:spPr>
          <a:xfrm>
            <a:off x="6949440" y="144475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01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제안 배경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6949440" y="201168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02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컨소시엄 구조</a:t>
            </a:r>
            <a:endParaRPr lang="en-US" sz="1300" dirty="0"/>
          </a:p>
        </p:txBody>
      </p:sp>
      <p:sp>
        <p:nvSpPr>
          <p:cNvPr id="9" name="Text 7"/>
          <p:cNvSpPr txBox="1"/>
          <p:nvPr/>
        </p:nvSpPr>
        <p:spPr>
          <a:xfrm>
            <a:off x="6949440" y="257860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03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RFP 대응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6812280" y="3182112"/>
            <a:ext cx="4782312" cy="493776"/>
          </a:xfrm>
          <a:prstGeom prst="roundRect">
            <a:avLst>
              <a:gd name="adj" fmla="val 18519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6949440" y="314553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0064D9"/>
                </a:solidFill>
              </a:rPr>
              <a:t>04   </a:t>
            </a:r>
            <a:pPr eaLnBrk="0" latinLnBrk="0" indent="0" marL="0">
              <a:buNone/>
            </a:pPr>
            <a:r>
              <a:rPr lang="en-US" sz="1300" b="1" dirty="0">
                <a:solidFill>
                  <a:srgbClr val="1D2D3E"/>
                </a:solidFill>
              </a:rPr>
              <a:t>공동 수행 방법론</a:t>
            </a:r>
            <a:endParaRPr lang="en-US" sz="1300" dirty="0"/>
          </a:p>
        </p:txBody>
      </p:sp>
      <p:sp>
        <p:nvSpPr>
          <p:cNvPr id="12" name="Text 10"/>
          <p:cNvSpPr txBox="1"/>
          <p:nvPr/>
        </p:nvSpPr>
        <p:spPr>
          <a:xfrm>
            <a:off x="6949440" y="3712464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05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확장 앱 · AI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6949440" y="427939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06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공동 영업 · 다음 단계</a:t>
            </a:r>
            <a:endParaRPr lang="en-US" sz="1300" dirty="0"/>
          </a:p>
        </p:txBody>
      </p:sp>
      <p:sp>
        <p:nvSpPr>
          <p:cNvPr id="14" name="Text 12"/>
          <p:cNvSpPr txBox="1"/>
          <p:nvPr/>
        </p:nvSpPr>
        <p:spPr>
          <a:xfrm>
            <a:off x="6949440" y="484632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07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의사결정</a:t>
            </a:r>
            <a:endParaRPr lang="en-US" sz="13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152144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152144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SAP Activate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공동 수행 방법론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SAP Activate 단계마다 할 일을 나눠 둡니다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귀사의 방법론을 그대로 쓰고, 확장 앱 · AI 활동을 각 단계에 끼워 넣습니다.</a:t>
            </a:r>
            <a:endParaRPr lang="en-US" sz="1350" dirty="0"/>
          </a:p>
        </p:txBody>
      </p:sp>
      <p:graphicFrame>
        <p:nvGraphicFramePr>
          <p:cNvPr id="1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783080"/>
          <a:ext cx="11274552" cy="914400"/>
        </p:xfrm>
        <a:graphic>
          <a:graphicData uri="http://schemas.openxmlformats.org/drawingml/2006/table">
            <a:tbl>
              <a:tblPr/>
              <a:tblGrid>
                <a:gridCol w="1578437"/>
                <a:gridCol w="3495111"/>
                <a:gridCol w="3495111"/>
                <a:gridCol w="2705892"/>
              </a:tblGrid>
              <a:tr h="38404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단계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주관사(SAP 파트너사)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피지비앤컴퍼니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공동 산출물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Prepare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착수 · 범위 · 일정 · 조직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확장 앱 범위 초안 · 데모 환경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착수 보고서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Explore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Scope Item 워크숍 · Fit-to-Standard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국내 요건 Gap → 확장 앱 매핑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Fit-Gap 판정서 · 요건 대응표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Realize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표준 설정 · 기준정보 · 인터페이스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앱 설치 · OData 연결 · 화면 조정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단위 · 통합 테스트 결과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Deploy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통합 테스트 · 전환 · 교육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 학습 · 10회 반복 검증 · 교육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10회 반복 검증 보고서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Run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안정화 · 첫 결산 지원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결산 · 신고 첫 적용 · 유지보수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안정화 보고서</a:t>
                      </a:r>
                      <a:endParaRPr lang="en-US" sz="11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083564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083564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accelerator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공동 수행 방법론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4단계 30개 화면의 accelerator를 공동으로 씁니다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SAP Best Practices Scope Item 122건 · IFRS 18 구축 템플릿 · 산출물 36종을 한 파일에 담았습니다.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57200" y="1828800"/>
            <a:ext cx="2647188" cy="2103120"/>
          </a:xfrm>
          <a:prstGeom prst="roundRect">
            <a:avLst>
              <a:gd name="adj" fmla="val 608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40080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1단계</a:t>
            </a:r>
            <a:endParaRPr lang="en-US" sz="1100" dirty="0"/>
          </a:p>
        </p:txBody>
      </p:sp>
      <p:sp>
        <p:nvSpPr>
          <p:cNvPr id="9" name="Text 7"/>
          <p:cNvSpPr txBox="1"/>
          <p:nvPr/>
        </p:nvSpPr>
        <p:spPr>
          <a:xfrm>
            <a:off x="640080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착수 · 범위진단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640080" y="2743200"/>
            <a:ext cx="228142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Scope Item 범위를 진단하고 채택 여부를 정합니다.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3113532" y="277063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3332988" y="1828800"/>
            <a:ext cx="2647188" cy="2103120"/>
          </a:xfrm>
          <a:prstGeom prst="roundRect">
            <a:avLst>
              <a:gd name="adj" fmla="val 608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3515868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2단계</a:t>
            </a:r>
            <a:endParaRPr lang="en-US" sz="1100" dirty="0"/>
          </a:p>
        </p:txBody>
      </p:sp>
      <p:sp>
        <p:nvSpPr>
          <p:cNvPr id="14" name="Text 12"/>
          <p:cNvSpPr txBox="1"/>
          <p:nvPr/>
        </p:nvSpPr>
        <p:spPr>
          <a:xfrm>
            <a:off x="3515868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분석 · 설계</a:t>
            </a:r>
            <a:endParaRPr lang="en-US" sz="1500" dirty="0"/>
          </a:p>
        </p:txBody>
      </p:sp>
      <p:sp>
        <p:nvSpPr>
          <p:cNvPr id="15" name="Text 13"/>
          <p:cNvSpPr txBox="1"/>
          <p:nvPr/>
        </p:nvSpPr>
        <p:spPr>
          <a:xfrm>
            <a:off x="3515868" y="2743200"/>
            <a:ext cx="228142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조직 · 기준정보를 설계합니다.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89320" y="277063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6208776" y="1828800"/>
            <a:ext cx="2647188" cy="2103120"/>
          </a:xfrm>
          <a:prstGeom prst="roundRect">
            <a:avLst>
              <a:gd name="adj" fmla="val 608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6391656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3단계</a:t>
            </a:r>
            <a:endParaRPr lang="en-US" sz="1100" dirty="0"/>
          </a:p>
        </p:txBody>
      </p:sp>
      <p:sp>
        <p:nvSpPr>
          <p:cNvPr id="19" name="Text 17"/>
          <p:cNvSpPr txBox="1"/>
          <p:nvPr/>
        </p:nvSpPr>
        <p:spPr>
          <a:xfrm>
            <a:off x="6391656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설계 · 구현 협의</a:t>
            </a:r>
            <a:endParaRPr lang="en-US" sz="1500" dirty="0"/>
          </a:p>
        </p:txBody>
      </p:sp>
      <p:sp>
        <p:nvSpPr>
          <p:cNvPr id="20" name="Text 18"/>
          <p:cNvSpPr txBox="1"/>
          <p:nvPr/>
        </p:nvSpPr>
        <p:spPr>
          <a:xfrm>
            <a:off x="6391656" y="2743200"/>
            <a:ext cx="228142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표준 설정과 확장 앱 적용 범위를 협의합니다.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8865108" y="277063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9084564" y="1828800"/>
            <a:ext cx="2647188" cy="2103120"/>
          </a:xfrm>
          <a:prstGeom prst="roundRect">
            <a:avLst>
              <a:gd name="adj" fmla="val 6087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23" name="Text 21"/>
          <p:cNvSpPr txBox="1"/>
          <p:nvPr/>
        </p:nvSpPr>
        <p:spPr>
          <a:xfrm>
            <a:off x="9267444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rgbClr val="556B82"/>
                </a:solidFill>
              </a:rPr>
              <a:t>4단계</a:t>
            </a:r>
            <a:endParaRPr lang="en-US" sz="1100" dirty="0"/>
          </a:p>
        </p:txBody>
      </p:sp>
      <p:sp>
        <p:nvSpPr>
          <p:cNvPr id="24" name="Text 22"/>
          <p:cNvSpPr txBox="1"/>
          <p:nvPr/>
        </p:nvSpPr>
        <p:spPr>
          <a:xfrm>
            <a:off x="9267444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rgbClr val="1D2D3E"/>
                </a:solidFill>
              </a:rPr>
              <a:t>테스트 · 전환 · 운영</a:t>
            </a:r>
            <a:endParaRPr lang="en-US" sz="1500" dirty="0"/>
          </a:p>
        </p:txBody>
      </p:sp>
      <p:sp>
        <p:nvSpPr>
          <p:cNvPr id="25" name="Text 23"/>
          <p:cNvSpPr txBox="1"/>
          <p:nvPr/>
        </p:nvSpPr>
        <p:spPr>
          <a:xfrm>
            <a:off x="9267444" y="2743200"/>
            <a:ext cx="228142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rgbClr val="556B82"/>
                </a:solidFill>
              </a:rPr>
              <a:t>시나리오 테스트 · 데이터 전환 · 안정화를 진행합니다.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4649724" y="4187952"/>
            <a:ext cx="2889504" cy="1819656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27" name="Image 0" descr="zaccel001_03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68012" y="4206240"/>
            <a:ext cx="2852928" cy="1783080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53896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5389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Scope Item 워크숍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공동 수행 방법론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Scope Item 123건을 같은 기준으로 판정했습니다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38912" y="1444752"/>
            <a:ext cx="5458968" cy="3425571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7" name="Image 0" descr="sap-public-cloud-scope-workshop_01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463040"/>
            <a:ext cx="5422392" cy="338899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6766560" y="1463040"/>
            <a:ext cx="496519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한 건씩 같은 틀로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시나리오 개요 · 전제조건 · 특징 · 프로세스 흐름 · 적용 사례 · 채택 업종을 적어 둡니다.</a:t>
            </a:r>
            <a:endParaRPr lang="en-US" sz="1400" dirty="0"/>
          </a:p>
        </p:txBody>
      </p:sp>
      <p:sp>
        <p:nvSpPr>
          <p:cNvPr id="9" name="Text 6"/>
          <p:cNvSpPr txBox="1"/>
          <p:nvPr/>
        </p:nvSpPr>
        <p:spPr>
          <a:xfrm>
            <a:off x="6766560" y="2606040"/>
            <a:ext cx="496519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회의에서는 고르기만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채택 · 보류 · 확인 필요만 고르게 해 판단을 빠르게 합니다.</a:t>
            </a:r>
            <a:endParaRPr lang="en-US" sz="1400" dirty="0"/>
          </a:p>
        </p:txBody>
      </p:sp>
      <p:sp>
        <p:nvSpPr>
          <p:cNvPr id="10" name="Text 7"/>
          <p:cNvSpPr txBox="1"/>
          <p:nvPr/>
        </p:nvSpPr>
        <p:spPr>
          <a:xfrm>
            <a:off x="6766560" y="3749040"/>
            <a:ext cx="496519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10개 모듈 · 123건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10개 모듈에 걸쳐 같은 기준으로 판정했습니다.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67612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6761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품질 · 리스크 관리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공동 수행 방법론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컨소시엄의 품질과 리스크는 이렇게 관리합니다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57200" y="1463040"/>
            <a:ext cx="3575304" cy="2263140"/>
          </a:xfrm>
          <a:prstGeom prst="roundRect">
            <a:avLst>
              <a:gd name="adj" fmla="val 565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685800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01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1280160" y="166420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클린 코어 준수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85800" y="2286000"/>
            <a:ext cx="3118104" cy="13030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표준 코드는 고치지 않고 OData로만 연결합니다. 표준 업그레이드와 확장 앱을 분리해 관리합니다.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306824" y="1463040"/>
            <a:ext cx="3575304" cy="2263140"/>
          </a:xfrm>
          <a:prstGeom prst="roundRect">
            <a:avLst>
              <a:gd name="adj" fmla="val 565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4535424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02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5129784" y="166420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범위 통제</a:t>
            </a:r>
            <a:endParaRPr lang="en-US" sz="1500" dirty="0"/>
          </a:p>
        </p:txBody>
      </p:sp>
      <p:sp>
        <p:nvSpPr>
          <p:cNvPr id="13" name="Text 11"/>
          <p:cNvSpPr txBox="1"/>
          <p:nvPr/>
        </p:nvSpPr>
        <p:spPr>
          <a:xfrm>
            <a:off x="4535424" y="2286000"/>
            <a:ext cx="3118104" cy="13030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Fit-to-Standard 판정 근거를 공유하고, 확장 범위는 요건 대응표로 고정합니다.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156448" y="1463040"/>
            <a:ext cx="3575304" cy="2263140"/>
          </a:xfrm>
          <a:prstGeom prst="roundRect">
            <a:avLst>
              <a:gd name="adj" fmla="val 565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8385048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03</a:t>
            </a:r>
            <a:endParaRPr lang="en-US" sz="1800" dirty="0"/>
          </a:p>
        </p:txBody>
      </p:sp>
      <p:sp>
        <p:nvSpPr>
          <p:cNvPr id="16" name="Text 14"/>
          <p:cNvSpPr txBox="1"/>
          <p:nvPr/>
        </p:nvSpPr>
        <p:spPr>
          <a:xfrm>
            <a:off x="8979408" y="166420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검증된 앱</a:t>
            </a:r>
            <a:endParaRPr lang="en-US" sz="1500" dirty="0"/>
          </a:p>
        </p:txBody>
      </p:sp>
      <p:sp>
        <p:nvSpPr>
          <p:cNvPr id="17" name="Text 15"/>
          <p:cNvSpPr txBox="1"/>
          <p:nvPr/>
        </p:nvSpPr>
        <p:spPr>
          <a:xfrm>
            <a:off x="8385048" y="2286000"/>
            <a:ext cx="3118104" cy="13030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고객은 데모로 먼저 확인하고, AI 업무 처리는 10회 반복 검증을 통과한 것만 적용합니다.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000500"/>
            <a:ext cx="3575304" cy="2263140"/>
          </a:xfrm>
          <a:prstGeom prst="roundRect">
            <a:avLst>
              <a:gd name="adj" fmla="val 565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685800" y="422910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04</a:t>
            </a:r>
            <a:endParaRPr lang="en-US" sz="1800" dirty="0"/>
          </a:p>
        </p:txBody>
      </p:sp>
      <p:sp>
        <p:nvSpPr>
          <p:cNvPr id="20" name="Text 18"/>
          <p:cNvSpPr txBox="1"/>
          <p:nvPr/>
        </p:nvSpPr>
        <p:spPr>
          <a:xfrm>
            <a:off x="1280160" y="420166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단일 이슈 창구</a:t>
            </a:r>
            <a:endParaRPr lang="en-US" sz="1500" dirty="0"/>
          </a:p>
        </p:txBody>
      </p:sp>
      <p:sp>
        <p:nvSpPr>
          <p:cNvPr id="21" name="Text 19"/>
          <p:cNvSpPr txBox="1"/>
          <p:nvPr/>
        </p:nvSpPr>
        <p:spPr>
          <a:xfrm>
            <a:off x="685800" y="4823460"/>
            <a:ext cx="3118104" cy="13030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이슈는 귀사 PMO 한 곳으로 모으고, 확장 앱 이슈는 피지비앤컴퍼니가 기한 내 처리합니다.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306824" y="4000500"/>
            <a:ext cx="3575304" cy="2263140"/>
          </a:xfrm>
          <a:prstGeom prst="roundRect">
            <a:avLst>
              <a:gd name="adj" fmla="val 565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23" name="Text 21"/>
          <p:cNvSpPr txBox="1"/>
          <p:nvPr/>
        </p:nvSpPr>
        <p:spPr>
          <a:xfrm>
            <a:off x="4535424" y="422910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05</a:t>
            </a:r>
            <a:endParaRPr lang="en-US" sz="1800" dirty="0"/>
          </a:p>
        </p:txBody>
      </p:sp>
      <p:sp>
        <p:nvSpPr>
          <p:cNvPr id="24" name="Text 22"/>
          <p:cNvSpPr txBox="1"/>
          <p:nvPr/>
        </p:nvSpPr>
        <p:spPr>
          <a:xfrm>
            <a:off x="5129784" y="420166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업그레이드 대응</a:t>
            </a:r>
            <a:endParaRPr lang="en-US" sz="1500" dirty="0"/>
          </a:p>
        </p:txBody>
      </p:sp>
      <p:sp>
        <p:nvSpPr>
          <p:cNvPr id="25" name="Text 23"/>
          <p:cNvSpPr txBox="1"/>
          <p:nvPr/>
        </p:nvSpPr>
        <p:spPr>
          <a:xfrm>
            <a:off x="4535424" y="4823460"/>
            <a:ext cx="3118104" cy="13030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SAP 버전 업그레이드 때 확장 앱 영향을 피지비앤컴퍼니가 확인 · 대응합니다.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8156448" y="4000500"/>
            <a:ext cx="3575304" cy="2263140"/>
          </a:xfrm>
          <a:prstGeom prst="roundRect">
            <a:avLst>
              <a:gd name="adj" fmla="val 565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27" name="Text 25"/>
          <p:cNvSpPr txBox="1"/>
          <p:nvPr/>
        </p:nvSpPr>
        <p:spPr>
          <a:xfrm>
            <a:off x="8385048" y="422910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06</a:t>
            </a:r>
            <a:endParaRPr lang="en-US" sz="1800" dirty="0"/>
          </a:p>
        </p:txBody>
      </p:sp>
      <p:sp>
        <p:nvSpPr>
          <p:cNvPr id="28" name="Text 26"/>
          <p:cNvSpPr txBox="1"/>
          <p:nvPr/>
        </p:nvSpPr>
        <p:spPr>
          <a:xfrm>
            <a:off x="8979408" y="420166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고객 데이터 보호</a:t>
            </a:r>
            <a:endParaRPr lang="en-US" sz="1500" dirty="0"/>
          </a:p>
        </p:txBody>
      </p:sp>
      <p:sp>
        <p:nvSpPr>
          <p:cNvPr id="29" name="Text 27"/>
          <p:cNvSpPr txBox="1"/>
          <p:nvPr/>
        </p:nvSpPr>
        <p:spPr>
          <a:xfrm>
            <a:off x="8385048" y="4823460"/>
            <a:ext cx="3118104" cy="13030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플랫폼은 고객사 단독 서버 설치형입니다. 앱과 AI 학습 자료가 고객사 서버에 남습니다.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연결 구조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공동 수행 방법론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SAP 표준은 그대로, 확장 앱은 OData로만 연결합니다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확장 앱 플랫폼은 고객사 단독 서버에 설치하는 설치형입니다. SAP 표준 코드를 고치지 않습니다(클린 코어).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57200" y="1828800"/>
            <a:ext cx="3291840" cy="3017520"/>
          </a:xfrm>
          <a:prstGeom prst="roundRect">
            <a:avLst>
              <a:gd name="adj" fmla="val 4242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40080" y="2011680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사용자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40080" y="2514600"/>
            <a:ext cx="292608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chemeClr val="tx1"/>
                </a:solidFill>
              </a:rPr>
              <a:t>런치패드에서 앱을 찾아 실행</a:t>
            </a:r>
            <a:endParaRPr lang="en-US" sz="1150" dirty="0"/>
          </a:p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chemeClr val="tx1"/>
                </a:solidFill>
              </a:rPr>
              <a:t>AI 패널에 지시 한 줄</a:t>
            </a:r>
            <a:endParaRPr lang="en-US" sz="1150" dirty="0"/>
          </a:p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chemeClr val="tx1"/>
                </a:solidFill>
              </a:rPr>
              <a:t>결재 · 송금은 사람이 승인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434840" y="1828800"/>
            <a:ext cx="3291840" cy="3017520"/>
          </a:xfrm>
          <a:prstGeom prst="roundRect">
            <a:avLst>
              <a:gd name="adj" fmla="val 4242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4617720" y="2011680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rgbClr val="1D2D3E"/>
                </a:solidFill>
              </a:rPr>
              <a:t>확장 앱 플랫폼 (고객사 단독 서버)</a:t>
            </a:r>
            <a:endParaRPr lang="en-US" sz="1500" dirty="0"/>
          </a:p>
        </p:txBody>
      </p:sp>
      <p:sp>
        <p:nvSpPr>
          <p:cNvPr id="12" name="Text 10"/>
          <p:cNvSpPr txBox="1"/>
          <p:nvPr/>
        </p:nvSpPr>
        <p:spPr>
          <a:xfrm>
            <a:off x="4617720" y="2514600"/>
            <a:ext cx="292608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rgbClr val="556B82"/>
                </a:solidFill>
              </a:rPr>
              <a:t>SAP 확장 앱 · 런치패드</a:t>
            </a:r>
            <a:endParaRPr lang="en-US" sz="1150" dirty="0"/>
          </a:p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rgbClr val="556B82"/>
                </a:solidFill>
              </a:rPr>
              <a:t>AI 학습 자료 (배운 절차 · 성공률)</a:t>
            </a:r>
            <a:endParaRPr lang="en-US" sz="1150" dirty="0"/>
          </a:p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rgbClr val="556B82"/>
                </a:solidFill>
              </a:rPr>
              <a:t>App DEV → App PRD 배포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8412480" y="1828800"/>
            <a:ext cx="3319272" cy="3017520"/>
          </a:xfrm>
          <a:prstGeom prst="roundRect">
            <a:avLst>
              <a:gd name="adj" fmla="val 4242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8595360" y="2011680"/>
            <a:ext cx="29535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SAP S/4HANA</a:t>
            </a:r>
            <a:endParaRPr lang="en-US" sz="1500" dirty="0"/>
          </a:p>
        </p:txBody>
      </p:sp>
      <p:sp>
        <p:nvSpPr>
          <p:cNvPr id="15" name="Text 13"/>
          <p:cNvSpPr txBox="1"/>
          <p:nvPr/>
        </p:nvSpPr>
        <p:spPr>
          <a:xfrm>
            <a:off x="8595360" y="2514600"/>
            <a:ext cx="2953512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chemeClr val="tx1"/>
                </a:solidFill>
              </a:rPr>
              <a:t>퍼블릭 · PCE</a:t>
            </a:r>
            <a:endParaRPr lang="en-US" sz="1150" dirty="0"/>
          </a:p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chemeClr val="tx1"/>
                </a:solidFill>
              </a:rPr>
              <a:t>SAP 표준 기능은 그대로 (클린 코어)</a:t>
            </a:r>
            <a:endParaRPr lang="en-US" sz="1150" dirty="0"/>
          </a:p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chemeClr val="tx1"/>
                </a:solidFill>
              </a:rPr>
              <a:t>원장 · 기준정보의 원천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3749040" y="3063240"/>
            <a:ext cx="658368" cy="411480"/>
          </a:xfrm>
          <a:prstGeom prst="left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3520440" y="3520440"/>
            <a:ext cx="111556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chemeClr val="accent2"/>
                </a:solidFill>
              </a:rPr>
              <a:t>화면 · 지시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7726680" y="3063240"/>
            <a:ext cx="658368" cy="411480"/>
          </a:xfrm>
          <a:prstGeom prst="left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7498080" y="3520440"/>
            <a:ext cx="111556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chemeClr val="accent2"/>
                </a:solidFill>
              </a:rPr>
              <a:t>OData</a:t>
            </a:r>
            <a:endParaRPr lang="en-US" sz="1000" dirty="0"/>
          </a:p>
        </p:txBody>
      </p:sp>
      <p:sp>
        <p:nvSpPr>
          <p:cNvPr id="20" name="Text 18"/>
          <p:cNvSpPr txBox="1"/>
          <p:nvPr/>
        </p:nvSpPr>
        <p:spPr>
          <a:xfrm>
            <a:off x="457200" y="5120640"/>
            <a:ext cx="1127455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AI는 SAP 데이터에 직접 접근하지 않습니다. 앱 화면을 조작하고 결과를 대조할 뿐이며, 숫자는 앱이 SAP 데이터로 계산합니다.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828800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6000" b="1" dirty="0">
                <a:solidFill>
                  <a:srgbClr val="0070F2"/>
                </a:solidFill>
              </a:rPr>
              <a:t>05</a:t>
            </a:r>
            <a:endParaRPr lang="en-US" sz="6000" dirty="0"/>
          </a:p>
        </p:txBody>
      </p:sp>
      <p:sp>
        <p:nvSpPr>
          <p:cNvPr id="3" name="Shape 1"/>
          <p:cNvSpPr/>
          <p:nvPr/>
        </p:nvSpPr>
        <p:spPr>
          <a:xfrm>
            <a:off x="731520" y="2926080"/>
            <a:ext cx="5120640" cy="0"/>
          </a:xfrm>
          <a:prstGeom prst="line">
            <a:avLst/>
          </a:prstGeom>
          <a:noFill/>
          <a:ln w="15875">
            <a:solidFill>
              <a:srgbClr val="1D2D3E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3063240"/>
            <a:ext cx="5303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확장 앱 · AI</a:t>
            </a:r>
            <a:endParaRPr lang="en-US" sz="32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3931920"/>
            <a:ext cx="5120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500" dirty="0">
                <a:solidFill>
                  <a:srgbClr val="556B82"/>
                </a:solidFill>
              </a:rPr>
              <a:t>6개 솔루션 37개 앱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6675120" y="1216152"/>
            <a:ext cx="5056632" cy="4425696"/>
          </a:xfrm>
          <a:prstGeom prst="roundRect">
            <a:avLst>
              <a:gd name="adj" fmla="val 3306"/>
            </a:avLst>
          </a:prstGeom>
          <a:solidFill>
            <a:srgbClr val="FFFFFF"/>
          </a:solidFill>
          <a:ln w="9525">
            <a:solidFill>
              <a:srgbClr val="FFFFFF"/>
            </a:solidFill>
            <a:prstDash val="solid"/>
          </a:ln>
          <a:effectLst>
            <a:outerShdw sx="100000" sy="100000" kx="0" ky="0" algn="bl" rotWithShape="0" blurRad="127000" dist="38100" dir="5400000">
              <a:srgbClr val="8796A5">
                <a:alpha val="18000"/>
              </a:srgbClr>
            </a:outerShdw>
          </a:effectLst>
        </p:spPr>
      </p:sp>
      <p:sp>
        <p:nvSpPr>
          <p:cNvPr id="7" name="Text 5"/>
          <p:cNvSpPr txBox="1"/>
          <p:nvPr/>
        </p:nvSpPr>
        <p:spPr>
          <a:xfrm>
            <a:off x="6949440" y="144475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01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제안 배경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6949440" y="201168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02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컨소시엄 구조</a:t>
            </a:r>
            <a:endParaRPr lang="en-US" sz="1300" dirty="0"/>
          </a:p>
        </p:txBody>
      </p:sp>
      <p:sp>
        <p:nvSpPr>
          <p:cNvPr id="9" name="Text 7"/>
          <p:cNvSpPr txBox="1"/>
          <p:nvPr/>
        </p:nvSpPr>
        <p:spPr>
          <a:xfrm>
            <a:off x="6949440" y="257860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03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RFP 대응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6949440" y="314553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04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공동 수행 방법론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812280" y="3749040"/>
            <a:ext cx="4782312" cy="493776"/>
          </a:xfrm>
          <a:prstGeom prst="roundRect">
            <a:avLst>
              <a:gd name="adj" fmla="val 18519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6949440" y="3712464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0064D9"/>
                </a:solidFill>
              </a:rPr>
              <a:t>05   </a:t>
            </a:r>
            <a:pPr eaLnBrk="0" latinLnBrk="0" indent="0" marL="0">
              <a:buNone/>
            </a:pPr>
            <a:r>
              <a:rPr lang="en-US" sz="1300" b="1" dirty="0">
                <a:solidFill>
                  <a:srgbClr val="1D2D3E"/>
                </a:solidFill>
              </a:rPr>
              <a:t>확장 앱 · AI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6949440" y="427939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06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공동 영업 · 다음 단계</a:t>
            </a:r>
            <a:endParaRPr lang="en-US" sz="1300" dirty="0"/>
          </a:p>
        </p:txBody>
      </p:sp>
      <p:sp>
        <p:nvSpPr>
          <p:cNvPr id="14" name="Text 12"/>
          <p:cNvSpPr txBox="1"/>
          <p:nvPr/>
        </p:nvSpPr>
        <p:spPr>
          <a:xfrm>
            <a:off x="6949440" y="484632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07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의사결정</a:t>
            </a:r>
            <a:endParaRPr lang="en-US" sz="13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번들 구성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확장 앱 · AI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오픈 시점부터 함께 쓰는 6개 솔루션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57200" y="1463040"/>
            <a:ext cx="3636264" cy="210312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594360" y="1572768"/>
            <a:ext cx="33619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900" b="1" dirty="0">
                <a:solidFill>
                  <a:schemeClr val="accent2"/>
                </a:solidFill>
              </a:rPr>
              <a:t>앱 6개</a:t>
            </a:r>
            <a:endParaRPr lang="en-US" sz="900" dirty="0"/>
          </a:p>
        </p:txBody>
      </p:sp>
      <p:sp>
        <p:nvSpPr>
          <p:cNvPr id="8" name="Text 6"/>
          <p:cNvSpPr txBox="1"/>
          <p:nvPr/>
        </p:nvSpPr>
        <p:spPr>
          <a:xfrm>
            <a:off x="594360" y="1810512"/>
            <a:ext cx="336194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경비처리 솔루션</a:t>
            </a:r>
            <a:endParaRPr lang="en-US" sz="1400" dirty="0"/>
          </a:p>
        </p:txBody>
      </p:sp>
      <p:sp>
        <p:nvSpPr>
          <p:cNvPr id="9" name="Text 7"/>
          <p:cNvSpPr txBox="1"/>
          <p:nvPr/>
        </p:nvSpPr>
        <p:spPr>
          <a:xfrm>
            <a:off x="594360" y="2331720"/>
            <a:ext cx="336194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accent5"/>
                </a:solidFill>
              </a:rPr>
              <a:t>법인카드 · 매입세금계산서 · 기타영수증 · 전표현황 및 관리 · 출장정산서 등록 외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276344" y="1463040"/>
            <a:ext cx="3636264" cy="210312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4413504" y="1572768"/>
            <a:ext cx="33619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900" b="1" dirty="0">
                <a:solidFill>
                  <a:schemeClr val="accent2"/>
                </a:solidFill>
              </a:rPr>
              <a:t>앱 18개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4413504" y="1810512"/>
            <a:ext cx="336194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회계 결산 솔루션</a:t>
            </a:r>
            <a:endParaRPr lang="en-US" sz="1400" dirty="0"/>
          </a:p>
        </p:txBody>
      </p:sp>
      <p:sp>
        <p:nvSpPr>
          <p:cNvPr id="13" name="Text 11"/>
          <p:cNvSpPr txBox="1"/>
          <p:nvPr/>
        </p:nvSpPr>
        <p:spPr>
          <a:xfrm>
            <a:off x="4413504" y="2331720"/>
            <a:ext cx="336194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accent5"/>
                </a:solidFill>
              </a:rPr>
              <a:t>월 결산 상태 관리 · 기준정보 통합 승인 · 전표 작성(임시전표) · 대량전표 입력 · 전표 승인 전기(전자결재) 외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8095488" y="1463040"/>
            <a:ext cx="3636264" cy="210312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8232648" y="1572768"/>
            <a:ext cx="33619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900" b="1" dirty="0">
                <a:solidFill>
                  <a:schemeClr val="accent2"/>
                </a:solidFill>
              </a:rPr>
              <a:t>앱 5개</a:t>
            </a:r>
            <a:endParaRPr lang="en-US" sz="900" dirty="0"/>
          </a:p>
        </p:txBody>
      </p:sp>
      <p:sp>
        <p:nvSpPr>
          <p:cNvPr id="16" name="Text 14"/>
          <p:cNvSpPr txBox="1"/>
          <p:nvPr/>
        </p:nvSpPr>
        <p:spPr>
          <a:xfrm>
            <a:off x="8232648" y="1810512"/>
            <a:ext cx="336194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세무 신고 솔루션</a:t>
            </a:r>
            <a:endParaRPr lang="en-US" sz="1400" dirty="0"/>
          </a:p>
        </p:txBody>
      </p:sp>
      <p:sp>
        <p:nvSpPr>
          <p:cNvPr id="17" name="Text 15"/>
          <p:cNvSpPr txBox="1"/>
          <p:nvPr/>
        </p:nvSpPr>
        <p:spPr>
          <a:xfrm>
            <a:off x="8232648" y="2331720"/>
            <a:ext cx="336194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accent5"/>
                </a:solidFill>
              </a:rPr>
              <a:t>부가세 신고자료 집계 · 부가세 신고서 작성 · 원천세 신고자료 집계 · 원천세 신고서 작성 · 법인세 세무조정 사전 점검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57200" y="3749040"/>
            <a:ext cx="3636264" cy="210312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594360" y="3858768"/>
            <a:ext cx="33619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900" b="1" dirty="0">
                <a:solidFill>
                  <a:schemeClr val="accent2"/>
                </a:solidFill>
              </a:rPr>
              <a:t>앱 5개</a:t>
            </a:r>
            <a:endParaRPr lang="en-US" sz="900" dirty="0"/>
          </a:p>
        </p:txBody>
      </p:sp>
      <p:sp>
        <p:nvSpPr>
          <p:cNvPr id="20" name="Text 18"/>
          <p:cNvSpPr txBox="1"/>
          <p:nvPr/>
        </p:nvSpPr>
        <p:spPr>
          <a:xfrm>
            <a:off x="594360" y="4096512"/>
            <a:ext cx="336194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사업계획 및 분석 솔루션</a:t>
            </a:r>
            <a:endParaRPr lang="en-US" sz="1400" dirty="0"/>
          </a:p>
        </p:txBody>
      </p:sp>
      <p:sp>
        <p:nvSpPr>
          <p:cNvPr id="21" name="Text 19"/>
          <p:cNvSpPr txBox="1"/>
          <p:nvPr/>
        </p:nvSpPr>
        <p:spPr>
          <a:xfrm>
            <a:off x="594360" y="4617720"/>
            <a:ext cx="336194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accent5"/>
                </a:solidFill>
              </a:rPr>
              <a:t>손익 및 자금 계획 시뮬레이션 · 손익 예상 · 비용예산 통제 · SAP 재무 보고서 작성 및 분석(다차원) · SAP 원가 및 수익성 분석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4276344" y="3749040"/>
            <a:ext cx="3636264" cy="210312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</p:spPr>
      </p:sp>
      <p:sp>
        <p:nvSpPr>
          <p:cNvPr id="23" name="Text 21"/>
          <p:cNvSpPr txBox="1"/>
          <p:nvPr/>
        </p:nvSpPr>
        <p:spPr>
          <a:xfrm>
            <a:off x="4413504" y="3858768"/>
            <a:ext cx="33619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900" b="1" dirty="0">
                <a:solidFill>
                  <a:schemeClr val="accent2"/>
                </a:solidFill>
              </a:rPr>
              <a:t>앱 2개</a:t>
            </a:r>
            <a:endParaRPr lang="en-US" sz="900" dirty="0"/>
          </a:p>
        </p:txBody>
      </p:sp>
      <p:sp>
        <p:nvSpPr>
          <p:cNvPr id="24" name="Text 22"/>
          <p:cNvSpPr txBox="1"/>
          <p:nvPr/>
        </p:nvSpPr>
        <p:spPr>
          <a:xfrm>
            <a:off x="4413504" y="4096512"/>
            <a:ext cx="336194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연결결산 솔루션</a:t>
            </a:r>
            <a:endParaRPr lang="en-US" sz="1400" dirty="0"/>
          </a:p>
        </p:txBody>
      </p:sp>
      <p:sp>
        <p:nvSpPr>
          <p:cNvPr id="25" name="Text 23"/>
          <p:cNvSpPr txBox="1"/>
          <p:nvPr/>
        </p:nvSpPr>
        <p:spPr>
          <a:xfrm>
            <a:off x="4413504" y="4617720"/>
            <a:ext cx="336194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accent5"/>
                </a:solidFill>
              </a:rPr>
              <a:t>내부거래 대사 · 제거 · 연결결산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8095488" y="3749040"/>
            <a:ext cx="3636264" cy="210312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</p:spPr>
      </p:sp>
      <p:sp>
        <p:nvSpPr>
          <p:cNvPr id="27" name="Text 25"/>
          <p:cNvSpPr txBox="1"/>
          <p:nvPr/>
        </p:nvSpPr>
        <p:spPr>
          <a:xfrm>
            <a:off x="8232648" y="3858768"/>
            <a:ext cx="33619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900" b="1" dirty="0">
                <a:solidFill>
                  <a:schemeClr val="accent2"/>
                </a:solidFill>
              </a:rPr>
              <a:t>앱 1개</a:t>
            </a:r>
            <a:endParaRPr lang="en-US" sz="900" dirty="0"/>
          </a:p>
        </p:txBody>
      </p:sp>
      <p:sp>
        <p:nvSpPr>
          <p:cNvPr id="28" name="Text 26"/>
          <p:cNvSpPr txBox="1"/>
          <p:nvPr/>
        </p:nvSpPr>
        <p:spPr>
          <a:xfrm>
            <a:off x="8232648" y="4096512"/>
            <a:ext cx="336194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IFRS 18 솔루션</a:t>
            </a:r>
            <a:endParaRPr lang="en-US" sz="1400" dirty="0"/>
          </a:p>
        </p:txBody>
      </p:sp>
      <p:sp>
        <p:nvSpPr>
          <p:cNvPr id="29" name="Text 27"/>
          <p:cNvSpPr txBox="1"/>
          <p:nvPr/>
        </p:nvSpPr>
        <p:spPr>
          <a:xfrm>
            <a:off x="8232648" y="4617720"/>
            <a:ext cx="336194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accent5"/>
                </a:solidFill>
              </a:rPr>
              <a:t>IFRS 18 보고서</a:t>
            </a:r>
            <a:endParaRPr lang="en-US" sz="11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도입 사례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확장 앱 · AI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퍼블릭 확장 앱 도입 사례 — 다섯 업무, 17개 앱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38912" y="1444752"/>
            <a:ext cx="5458968" cy="3425571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7" name="Image 0" descr="zpubcase001_02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463040"/>
            <a:ext cx="5422392" cy="338899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6766560" y="1463040"/>
            <a:ext cx="496519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표준은 그대로, 필요한 화면만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퍼블릭은 표준 프로세스를 그대로 쓰는 것이 원칙(클린 코어)입니다.</a:t>
            </a:r>
            <a:endParaRPr lang="en-US" sz="1400" dirty="0"/>
          </a:p>
        </p:txBody>
      </p:sp>
      <p:sp>
        <p:nvSpPr>
          <p:cNvPr id="9" name="Text 6"/>
          <p:cNvSpPr txBox="1"/>
          <p:nvPr/>
        </p:nvSpPr>
        <p:spPr>
          <a:xfrm>
            <a:off x="6766560" y="2606040"/>
            <a:ext cx="496519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다섯 업무 17개 앱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경비 · 전표 · 채권 · 부가세 · 경영분석에 확장 앱 17개를 더했습니다.</a:t>
            </a:r>
            <a:endParaRPr lang="en-US" sz="1400" dirty="0"/>
          </a:p>
        </p:txBody>
      </p:sp>
      <p:sp>
        <p:nvSpPr>
          <p:cNvPr id="10" name="Text 7"/>
          <p:cNvSpPr txBox="1"/>
          <p:nvPr/>
        </p:nvSpPr>
        <p:spPr>
          <a:xfrm>
            <a:off x="6766560" y="3749040"/>
            <a:ext cx="496519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한 흐름으로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증빙에서 신고서 · 경영 보고까지 한 흐름으로 이었습니다.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12748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1274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AI 업무 처리 원리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확장 앱 · AI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AI는 앱을 배우고, 검증받고, 신뢰를 얻은 뒤 일합니다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런치패드에 앱을 등록하면 AI가 앱을 학습하고, 반복 실행으로 검증된 업무만 맡습니다.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57200" y="1828800"/>
            <a:ext cx="2647188" cy="2103120"/>
          </a:xfrm>
          <a:prstGeom prst="roundRect">
            <a:avLst>
              <a:gd name="adj" fmla="val 608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40080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1. 학습</a:t>
            </a:r>
            <a:endParaRPr lang="en-US" sz="1100" dirty="0"/>
          </a:p>
        </p:txBody>
      </p:sp>
      <p:sp>
        <p:nvSpPr>
          <p:cNvPr id="9" name="Text 7"/>
          <p:cNvSpPr txBox="1"/>
          <p:nvPr/>
        </p:nvSpPr>
        <p:spPr>
          <a:xfrm>
            <a:off x="640080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앱을 열어 읽기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640080" y="2743200"/>
            <a:ext cx="228142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AI가 보이지 않는 창에서 앱 화면 · 단추 · 데이터 구조를 읽습니다. 저장 · 전기는 누르지 않습니다.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3113532" y="277063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3332988" y="1828800"/>
            <a:ext cx="2647188" cy="2103120"/>
          </a:xfrm>
          <a:prstGeom prst="roundRect">
            <a:avLst>
              <a:gd name="adj" fmla="val 608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3515868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2. 가르치기</a:t>
            </a:r>
            <a:endParaRPr lang="en-US" sz="1100" dirty="0"/>
          </a:p>
        </p:txBody>
      </p:sp>
      <p:sp>
        <p:nvSpPr>
          <p:cNvPr id="14" name="Text 12"/>
          <p:cNvSpPr txBox="1"/>
          <p:nvPr/>
        </p:nvSpPr>
        <p:spPr>
          <a:xfrm>
            <a:off x="3515868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엑셀 절차서 한 장</a:t>
            </a:r>
            <a:endParaRPr lang="en-US" sz="1500" dirty="0"/>
          </a:p>
        </p:txBody>
      </p:sp>
      <p:sp>
        <p:nvSpPr>
          <p:cNvPr id="15" name="Text 13"/>
          <p:cNvSpPr txBox="1"/>
          <p:nvPr/>
        </p:nvSpPr>
        <p:spPr>
          <a:xfrm>
            <a:off x="3515868" y="2743200"/>
            <a:ext cx="228142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담당자가 절차를 한 번 시연하면 AI가 그 순서를 "배운 절차"로 저장합니다.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89320" y="277063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6208776" y="1828800"/>
            <a:ext cx="2647188" cy="2103120"/>
          </a:xfrm>
          <a:prstGeom prst="roundRect">
            <a:avLst>
              <a:gd name="adj" fmla="val 608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6391656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3. 검증</a:t>
            </a:r>
            <a:endParaRPr lang="en-US" sz="1100" dirty="0"/>
          </a:p>
        </p:txBody>
      </p:sp>
      <p:sp>
        <p:nvSpPr>
          <p:cNvPr id="19" name="Text 17"/>
          <p:cNvSpPr txBox="1"/>
          <p:nvPr/>
        </p:nvSpPr>
        <p:spPr>
          <a:xfrm>
            <a:off x="6391656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10회 반복 실행</a:t>
            </a:r>
            <a:endParaRPr lang="en-US" sz="1500" dirty="0"/>
          </a:p>
        </p:txBody>
      </p:sp>
      <p:sp>
        <p:nvSpPr>
          <p:cNvPr id="20" name="Text 18"/>
          <p:cNvSpPr txBox="1"/>
          <p:nvPr/>
        </p:nvSpPr>
        <p:spPr>
          <a:xfrm>
            <a:off x="6391656" y="2743200"/>
            <a:ext cx="228142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만들고 되돌리기를 10번 반복합니다. 성공은 앱의 완료 메시지로 판정합니다.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8865108" y="277063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9084564" y="1828800"/>
            <a:ext cx="2647188" cy="2103120"/>
          </a:xfrm>
          <a:prstGeom prst="roundRect">
            <a:avLst>
              <a:gd name="adj" fmla="val 6087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23" name="Text 21"/>
          <p:cNvSpPr txBox="1"/>
          <p:nvPr/>
        </p:nvSpPr>
        <p:spPr>
          <a:xfrm>
            <a:off x="9267444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rgbClr val="556B82"/>
                </a:solidFill>
              </a:rPr>
              <a:t>4. 맡기기</a:t>
            </a:r>
            <a:endParaRPr lang="en-US" sz="1100" dirty="0"/>
          </a:p>
        </p:txBody>
      </p:sp>
      <p:sp>
        <p:nvSpPr>
          <p:cNvPr id="24" name="Text 22"/>
          <p:cNvSpPr txBox="1"/>
          <p:nvPr/>
        </p:nvSpPr>
        <p:spPr>
          <a:xfrm>
            <a:off x="9267444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rgbClr val="1D2D3E"/>
                </a:solidFill>
              </a:rPr>
              <a:t>성공률 90% 이상</a:t>
            </a:r>
            <a:endParaRPr lang="en-US" sz="1500" dirty="0"/>
          </a:p>
        </p:txBody>
      </p:sp>
      <p:sp>
        <p:nvSpPr>
          <p:cNvPr id="25" name="Text 23"/>
          <p:cNvSpPr txBox="1"/>
          <p:nvPr/>
        </p:nvSpPr>
        <p:spPr>
          <a:xfrm>
            <a:off x="9267444" y="2743200"/>
            <a:ext cx="228142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rgbClr val="556B82"/>
                </a:solidFill>
              </a:rPr>
              <a:t>최근 성공률 90% 이상인 앱만 "AI가 처리" 칸으로 옮겨 갑니다.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3716725" y="4187952"/>
            <a:ext cx="4755502" cy="1819656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27" name="Image 0" descr="zaitrust001_01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35013" y="4206240"/>
            <a:ext cx="4718926" cy="1783080"/>
          </a:xfrm>
          <a:prstGeom prst="rect">
            <a:avLst/>
          </a:prstGeom>
        </p:spPr>
      </p:pic>
      <p:sp>
        <p:nvSpPr>
          <p:cNvPr id="28" name="Text 25"/>
          <p:cNvSpPr txBox="1"/>
          <p:nvPr/>
        </p:nvSpPr>
        <p:spPr>
          <a:xfrm>
            <a:off x="457200" y="6035040"/>
            <a:ext cx="112745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학습 결과가 업무가 되기까지 — 쌓고 · 검증하고 · 신뢰하고 · 맡긴다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09728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0972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AI 업무 범위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확장 앱 · AI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AI에게 맡기는 일과 사람이 하는 일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반복되는 조회 · 입력 · 보고는 AI가, 승인과 판단은 사람이 합니다.</a:t>
            </a:r>
            <a:endParaRPr lang="en-US" sz="1350" dirty="0"/>
          </a:p>
        </p:txBody>
      </p:sp>
      <p:graphicFrame>
        <p:nvGraphicFramePr>
          <p:cNvPr id="2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783080"/>
          <a:ext cx="11274552" cy="914400"/>
        </p:xfrm>
        <a:graphic>
          <a:graphicData uri="http://schemas.openxmlformats.org/drawingml/2006/table">
            <a:tbl>
              <a:tblPr/>
              <a:tblGrid>
                <a:gridCol w="2029419"/>
                <a:gridCol w="5299039"/>
                <a:gridCol w="3946093"/>
              </a:tblGrid>
              <a:tr h="38404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업무 영역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하는 일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사람이 하는 일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경비 전표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증빙 조회 → 계정 · 적요 입력 → 전표 생성 → 상신 직전까지 처리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결재상신 승인 · 예외 판단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수금 · 지급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반제 대상 매핑 · 반제 전기, CMS 지급파일 생성 · 결과 수신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송금 송신 승인(직무 분리)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결산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결산 진행 점검 · 충당금 계산 · 결산 전기 · 대사 결과 보고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결산 확정 · 조정 판단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재무 · 수익성 보고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원장 가져오기 → 대차 검증 → 분석 → 보고서 묶음 → 메일 발송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숫자 해석 · 경영 판단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세무 · 연결 · 공시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신고자료 집계 · 대사, TB 수집 · 사전 검사, IFRS 18 비교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신고 · 공시 확정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828800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6000" b="1" dirty="0">
                <a:solidFill>
                  <a:srgbClr val="0070F2"/>
                </a:solidFill>
              </a:rPr>
              <a:t>06</a:t>
            </a:r>
            <a:endParaRPr lang="en-US" sz="6000" dirty="0"/>
          </a:p>
        </p:txBody>
      </p:sp>
      <p:sp>
        <p:nvSpPr>
          <p:cNvPr id="3" name="Shape 1"/>
          <p:cNvSpPr/>
          <p:nvPr/>
        </p:nvSpPr>
        <p:spPr>
          <a:xfrm>
            <a:off x="731520" y="2926080"/>
            <a:ext cx="5120640" cy="0"/>
          </a:xfrm>
          <a:prstGeom prst="line">
            <a:avLst/>
          </a:prstGeom>
          <a:noFill/>
          <a:ln w="15875">
            <a:solidFill>
              <a:srgbClr val="1D2D3E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3063240"/>
            <a:ext cx="5303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공동 영업 · 다음 단계</a:t>
            </a:r>
            <a:endParaRPr lang="en-US" sz="32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3931920"/>
            <a:ext cx="5120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500" dirty="0">
                <a:solidFill>
                  <a:srgbClr val="556B82"/>
                </a:solidFill>
              </a:rPr>
              <a:t>영업 프로세스 · 파트너 지원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6675120" y="1216152"/>
            <a:ext cx="5056632" cy="4425696"/>
          </a:xfrm>
          <a:prstGeom prst="roundRect">
            <a:avLst>
              <a:gd name="adj" fmla="val 3306"/>
            </a:avLst>
          </a:prstGeom>
          <a:solidFill>
            <a:srgbClr val="FFFFFF"/>
          </a:solidFill>
          <a:ln w="9525">
            <a:solidFill>
              <a:srgbClr val="FFFFFF"/>
            </a:solidFill>
            <a:prstDash val="solid"/>
          </a:ln>
          <a:effectLst>
            <a:outerShdw sx="100000" sy="100000" kx="0" ky="0" algn="bl" rotWithShape="0" blurRad="127000" dist="38100" dir="5400000">
              <a:srgbClr val="8796A5">
                <a:alpha val="18000"/>
              </a:srgbClr>
            </a:outerShdw>
          </a:effectLst>
        </p:spPr>
      </p:sp>
      <p:sp>
        <p:nvSpPr>
          <p:cNvPr id="7" name="Text 5"/>
          <p:cNvSpPr txBox="1"/>
          <p:nvPr/>
        </p:nvSpPr>
        <p:spPr>
          <a:xfrm>
            <a:off x="6949440" y="144475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01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제안 배경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6949440" y="201168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02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컨소시엄 구조</a:t>
            </a:r>
            <a:endParaRPr lang="en-US" sz="1300" dirty="0"/>
          </a:p>
        </p:txBody>
      </p:sp>
      <p:sp>
        <p:nvSpPr>
          <p:cNvPr id="9" name="Text 7"/>
          <p:cNvSpPr txBox="1"/>
          <p:nvPr/>
        </p:nvSpPr>
        <p:spPr>
          <a:xfrm>
            <a:off x="6949440" y="257860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03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RFP 대응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6949440" y="314553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04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공동 수행 방법론</a:t>
            </a:r>
            <a:endParaRPr lang="en-US" sz="1300" dirty="0"/>
          </a:p>
        </p:txBody>
      </p:sp>
      <p:sp>
        <p:nvSpPr>
          <p:cNvPr id="11" name="Text 9"/>
          <p:cNvSpPr txBox="1"/>
          <p:nvPr/>
        </p:nvSpPr>
        <p:spPr>
          <a:xfrm>
            <a:off x="6949440" y="3712464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05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확장 앱 · AI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6812280" y="4315968"/>
            <a:ext cx="4782312" cy="493776"/>
          </a:xfrm>
          <a:prstGeom prst="roundRect">
            <a:avLst>
              <a:gd name="adj" fmla="val 18519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6949440" y="427939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0064D9"/>
                </a:solidFill>
              </a:rPr>
              <a:t>06   </a:t>
            </a:r>
            <a:pPr eaLnBrk="0" latinLnBrk="0" indent="0" marL="0">
              <a:buNone/>
            </a:pPr>
            <a:r>
              <a:rPr lang="en-US" sz="1300" b="1" dirty="0">
                <a:solidFill>
                  <a:srgbClr val="1D2D3E"/>
                </a:solidFill>
              </a:rPr>
              <a:t>공동 영업 · 다음 단계</a:t>
            </a:r>
            <a:endParaRPr lang="en-US" sz="1300" dirty="0"/>
          </a:p>
        </p:txBody>
      </p:sp>
      <p:sp>
        <p:nvSpPr>
          <p:cNvPr id="14" name="Text 12"/>
          <p:cNvSpPr txBox="1"/>
          <p:nvPr/>
        </p:nvSpPr>
        <p:spPr>
          <a:xfrm>
            <a:off x="6949440" y="484632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07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의사결정</a:t>
            </a:r>
            <a:endParaRPr lang="en-US" sz="13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53896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5389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공동 영업 프로세스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공동 영업 · 다음 단계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리드부터 운영까지 한 흐름으로 함께 움직입니다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57200" y="1554480"/>
            <a:ext cx="2072030" cy="3291840"/>
          </a:xfrm>
          <a:prstGeom prst="roundRect">
            <a:avLst>
              <a:gd name="adj" fmla="val 6178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640080" y="1691640"/>
            <a:ext cx="170627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1. 리드 공유</a:t>
            </a:r>
            <a:endParaRPr lang="en-US" sz="1100" dirty="0"/>
          </a:p>
        </p:txBody>
      </p:sp>
      <p:sp>
        <p:nvSpPr>
          <p:cNvPr id="8" name="Text 6"/>
          <p:cNvSpPr txBox="1"/>
          <p:nvPr/>
        </p:nvSpPr>
        <p:spPr>
          <a:xfrm>
            <a:off x="640080" y="1965960"/>
            <a:ext cx="170627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대상 고객 검토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40080" y="2468880"/>
            <a:ext cx="170627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귀사 파이프라인 중 국내 재무 요건이 큰 고객을 함께 고릅니다.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538374" y="309067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2757830" y="1554480"/>
            <a:ext cx="2072030" cy="3291840"/>
          </a:xfrm>
          <a:prstGeom prst="roundRect">
            <a:avLst>
              <a:gd name="adj" fmla="val 6178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2940710" y="1691640"/>
            <a:ext cx="170627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2. 공동 데모</a:t>
            </a:r>
            <a:endParaRPr lang="en-US" sz="1100" dirty="0"/>
          </a:p>
        </p:txBody>
      </p:sp>
      <p:sp>
        <p:nvSpPr>
          <p:cNvPr id="13" name="Text 11"/>
          <p:cNvSpPr txBox="1"/>
          <p:nvPr/>
        </p:nvSpPr>
        <p:spPr>
          <a:xfrm>
            <a:off x="2940710" y="1965960"/>
            <a:ext cx="170627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필요 앱 확인</a:t>
            </a:r>
            <a:endParaRPr lang="en-US" sz="1500" dirty="0"/>
          </a:p>
        </p:txBody>
      </p:sp>
      <p:sp>
        <p:nvSpPr>
          <p:cNvPr id="14" name="Text 12"/>
          <p:cNvSpPr txBox="1"/>
          <p:nvPr/>
        </p:nvSpPr>
        <p:spPr>
          <a:xfrm>
            <a:off x="2940710" y="2468880"/>
            <a:ext cx="170627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demo.ui5.co.kr 에서 고객이 필요한 앱을 골라 담고 데모계정으로 확인합니다.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4839005" y="309067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5058461" y="1554480"/>
            <a:ext cx="2072030" cy="3291840"/>
          </a:xfrm>
          <a:prstGeom prst="roundRect">
            <a:avLst>
              <a:gd name="adj" fmla="val 6178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5241341" y="1691640"/>
            <a:ext cx="170627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3. 공동 제안</a:t>
            </a:r>
            <a:endParaRPr lang="en-US" sz="1100" dirty="0"/>
          </a:p>
        </p:txBody>
      </p:sp>
      <p:sp>
        <p:nvSpPr>
          <p:cNvPr id="18" name="Text 16"/>
          <p:cNvSpPr txBox="1"/>
          <p:nvPr/>
        </p:nvSpPr>
        <p:spPr>
          <a:xfrm>
            <a:off x="5241341" y="1965960"/>
            <a:ext cx="170627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장표 · 대응표 · 견적</a:t>
            </a:r>
            <a:endParaRPr lang="en-US" sz="1500" dirty="0"/>
          </a:p>
        </p:txBody>
      </p:sp>
      <p:sp>
        <p:nvSpPr>
          <p:cNvPr id="19" name="Text 17"/>
          <p:cNvSpPr txBox="1"/>
          <p:nvPr/>
        </p:nvSpPr>
        <p:spPr>
          <a:xfrm>
            <a:off x="5241341" y="2468880"/>
            <a:ext cx="170627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확장 앱 장표 · RFP 요건 대응표 · 견적을 귀사 제안서 양식에 맞춰 드립니다.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7139635" y="309067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7359091" y="1554480"/>
            <a:ext cx="2072030" cy="3291840"/>
          </a:xfrm>
          <a:prstGeom prst="roundRect">
            <a:avLst>
              <a:gd name="adj" fmla="val 6178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7541971" y="1691640"/>
            <a:ext cx="170627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4. 수주 · 구축</a:t>
            </a:r>
            <a:endParaRPr lang="en-US" sz="1100" dirty="0"/>
          </a:p>
        </p:txBody>
      </p:sp>
      <p:sp>
        <p:nvSpPr>
          <p:cNvPr id="23" name="Text 21"/>
          <p:cNvSpPr txBox="1"/>
          <p:nvPr/>
        </p:nvSpPr>
        <p:spPr>
          <a:xfrm>
            <a:off x="7541971" y="1965960"/>
            <a:ext cx="170627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SOW · 공동 수행</a:t>
            </a:r>
            <a:endParaRPr lang="en-US" sz="1500" dirty="0"/>
          </a:p>
        </p:txBody>
      </p:sp>
      <p:sp>
        <p:nvSpPr>
          <p:cNvPr id="24" name="Text 22"/>
          <p:cNvSpPr txBox="1"/>
          <p:nvPr/>
        </p:nvSpPr>
        <p:spPr>
          <a:xfrm>
            <a:off x="7541971" y="2468880"/>
            <a:ext cx="170627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계약 방식을 정하고 SAP Activate 단계별 R&amp;R로 수행합니다.</a:t>
            </a:r>
            <a:endParaRPr lang="en-US" sz="1150" dirty="0"/>
          </a:p>
        </p:txBody>
      </p:sp>
      <p:sp>
        <p:nvSpPr>
          <p:cNvPr id="25" name="Shape 23"/>
          <p:cNvSpPr/>
          <p:nvPr/>
        </p:nvSpPr>
        <p:spPr>
          <a:xfrm>
            <a:off x="9440266" y="309067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9659722" y="1554480"/>
            <a:ext cx="2072030" cy="3291840"/>
          </a:xfrm>
          <a:prstGeom prst="roundRect">
            <a:avLst>
              <a:gd name="adj" fmla="val 6178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27" name="Text 25"/>
          <p:cNvSpPr txBox="1"/>
          <p:nvPr/>
        </p:nvSpPr>
        <p:spPr>
          <a:xfrm>
            <a:off x="9842602" y="1691640"/>
            <a:ext cx="170627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rgbClr val="556B82"/>
                </a:solidFill>
              </a:rPr>
              <a:t>5. 운영</a:t>
            </a:r>
            <a:endParaRPr lang="en-US" sz="1100" dirty="0"/>
          </a:p>
        </p:txBody>
      </p:sp>
      <p:sp>
        <p:nvSpPr>
          <p:cNvPr id="28" name="Text 26"/>
          <p:cNvSpPr txBox="1"/>
          <p:nvPr/>
        </p:nvSpPr>
        <p:spPr>
          <a:xfrm>
            <a:off x="9842602" y="1965960"/>
            <a:ext cx="170627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rgbClr val="1D2D3E"/>
                </a:solidFill>
              </a:rPr>
              <a:t>유지보수 · 확대</a:t>
            </a:r>
            <a:endParaRPr lang="en-US" sz="1500" dirty="0"/>
          </a:p>
        </p:txBody>
      </p:sp>
      <p:sp>
        <p:nvSpPr>
          <p:cNvPr id="29" name="Text 27"/>
          <p:cNvSpPr txBox="1"/>
          <p:nvPr/>
        </p:nvSpPr>
        <p:spPr>
          <a:xfrm>
            <a:off x="9842602" y="2468880"/>
            <a:ext cx="170627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rgbClr val="556B82"/>
                </a:solidFill>
              </a:rPr>
              <a:t>첫 결산 이후 AI 업무 처리와 솔루션을 넓혀 갑니다.</a:t>
            </a:r>
            <a:endParaRPr lang="en-US" sz="11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27</a:t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014984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014984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파트너 지원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공동 영업 · 다음 단계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귀사 영업 · 컨설턴트를 이렇게 지원합니다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조건과 범위는 파트너 협약에서 정합니다.</a:t>
            </a:r>
            <a:endParaRPr lang="en-US" sz="1350" dirty="0"/>
          </a:p>
        </p:txBody>
      </p:sp>
      <p:graphicFrame>
        <p:nvGraphicFramePr>
          <p:cNvPr id="2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783080"/>
          <a:ext cx="11274552" cy="914400"/>
        </p:xfrm>
        <a:graphic>
          <a:graphicData uri="http://schemas.openxmlformats.org/drawingml/2006/table">
            <a:tbl>
              <a:tblPr/>
              <a:tblGrid>
                <a:gridCol w="2254910"/>
                <a:gridCol w="6764731"/>
                <a:gridCol w="2254910"/>
              </a:tblGrid>
              <a:tr h="38404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지원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내용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조건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데모 환경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6개 솔루션 37개 앱 데모와 고객별 데모계정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[협의]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제안 지원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확장 앱 장표 · RFP 요건 대응표 · 견적 · 발표 지원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[협의]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컨설턴트 교육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귀사 FI · CO 컨설턴트 대상 확장 앱 · AI 업무 처리 교육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[협의]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기술 지원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설치 · OData 연결 · 이슈 대응 창구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[협의]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가격 · 수익 배분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솔루션 구독 · 구축 공수의 파트너 가격 · 배분 구조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[협의]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28</a:t>
            </a:fld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다음 단계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공동 영업 · 다음 단계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컨소시엄 시작을 위한 세 단계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57200" y="146304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685800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01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1280160" y="166420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1. 협력 약정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85800" y="228600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NDA와 파트너 협약(MOU)으로 역할 · 영업 원칙 · 가격 구조를 정합니다.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4306824" y="146304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4535424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02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5129784" y="166420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2. 파이프라인 공동 검토</a:t>
            </a:r>
            <a:endParaRPr lang="en-US" sz="1500" dirty="0"/>
          </a:p>
        </p:txBody>
      </p:sp>
      <p:sp>
        <p:nvSpPr>
          <p:cNvPr id="13" name="Text 11"/>
          <p:cNvSpPr txBox="1"/>
          <p:nvPr/>
        </p:nvSpPr>
        <p:spPr>
          <a:xfrm>
            <a:off x="4535424" y="228600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진행 중 · 예정 RFP를 함께 보고 첫 공동 제안 대상을 고릅니다.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8156448" y="146304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8385048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03</a:t>
            </a:r>
            <a:endParaRPr lang="en-US" sz="1800" dirty="0"/>
          </a:p>
        </p:txBody>
      </p:sp>
      <p:sp>
        <p:nvSpPr>
          <p:cNvPr id="16" name="Text 14"/>
          <p:cNvSpPr txBox="1"/>
          <p:nvPr/>
        </p:nvSpPr>
        <p:spPr>
          <a:xfrm>
            <a:off x="8979408" y="166420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3. 첫 공동 제안</a:t>
            </a:r>
            <a:endParaRPr lang="en-US" sz="1500" dirty="0"/>
          </a:p>
        </p:txBody>
      </p:sp>
      <p:sp>
        <p:nvSpPr>
          <p:cNvPr id="17" name="Text 15"/>
          <p:cNvSpPr txBox="1"/>
          <p:nvPr/>
        </p:nvSpPr>
        <p:spPr>
          <a:xfrm>
            <a:off x="8385048" y="228600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요건 대응표와 데모로 첫 제안을 함께 만들고, 결과를 바탕으로 협약을 다듬습니다.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29</a:t>
            </a:fld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828800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6000" b="1" dirty="0">
                <a:solidFill>
                  <a:srgbClr val="0070F2"/>
                </a:solidFill>
              </a:rPr>
              <a:t>07</a:t>
            </a:r>
            <a:endParaRPr lang="en-US" sz="6000" dirty="0"/>
          </a:p>
        </p:txBody>
      </p:sp>
      <p:sp>
        <p:nvSpPr>
          <p:cNvPr id="3" name="Shape 1"/>
          <p:cNvSpPr/>
          <p:nvPr/>
        </p:nvSpPr>
        <p:spPr>
          <a:xfrm>
            <a:off x="731520" y="2926080"/>
            <a:ext cx="5120640" cy="0"/>
          </a:xfrm>
          <a:prstGeom prst="line">
            <a:avLst/>
          </a:prstGeom>
          <a:noFill/>
          <a:ln w="15875">
            <a:solidFill>
              <a:srgbClr val="1D2D3E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3063240"/>
            <a:ext cx="5303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의사결정</a:t>
            </a:r>
            <a:endParaRPr lang="en-US" sz="32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3931920"/>
            <a:ext cx="5120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500" dirty="0">
                <a:solidFill>
                  <a:srgbClr val="556B82"/>
                </a:solidFill>
              </a:rPr>
              <a:t>누가 · 무엇을 · 어떤 기준으로 결정하는가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6675120" y="1216152"/>
            <a:ext cx="5056632" cy="4425696"/>
          </a:xfrm>
          <a:prstGeom prst="roundRect">
            <a:avLst>
              <a:gd name="adj" fmla="val 3306"/>
            </a:avLst>
          </a:prstGeom>
          <a:solidFill>
            <a:srgbClr val="FFFFFF"/>
          </a:solidFill>
          <a:ln w="9525">
            <a:solidFill>
              <a:srgbClr val="FFFFFF"/>
            </a:solidFill>
            <a:prstDash val="solid"/>
          </a:ln>
          <a:effectLst>
            <a:outerShdw sx="100000" sy="100000" kx="0" ky="0" algn="bl" rotWithShape="0" blurRad="127000" dist="38100" dir="5400000">
              <a:srgbClr val="8796A5">
                <a:alpha val="18000"/>
              </a:srgbClr>
            </a:outerShdw>
          </a:effectLst>
        </p:spPr>
      </p:sp>
      <p:sp>
        <p:nvSpPr>
          <p:cNvPr id="7" name="Text 5"/>
          <p:cNvSpPr txBox="1"/>
          <p:nvPr/>
        </p:nvSpPr>
        <p:spPr>
          <a:xfrm>
            <a:off x="6949440" y="144475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01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제안 배경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6949440" y="201168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02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컨소시엄 구조</a:t>
            </a:r>
            <a:endParaRPr lang="en-US" sz="1300" dirty="0"/>
          </a:p>
        </p:txBody>
      </p:sp>
      <p:sp>
        <p:nvSpPr>
          <p:cNvPr id="9" name="Text 7"/>
          <p:cNvSpPr txBox="1"/>
          <p:nvPr/>
        </p:nvSpPr>
        <p:spPr>
          <a:xfrm>
            <a:off x="6949440" y="257860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03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RFP 대응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6949440" y="314553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04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공동 수행 방법론</a:t>
            </a:r>
            <a:endParaRPr lang="en-US" sz="1300" dirty="0"/>
          </a:p>
        </p:txBody>
      </p:sp>
      <p:sp>
        <p:nvSpPr>
          <p:cNvPr id="11" name="Text 9"/>
          <p:cNvSpPr txBox="1"/>
          <p:nvPr/>
        </p:nvSpPr>
        <p:spPr>
          <a:xfrm>
            <a:off x="6949440" y="3712464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05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확장 앱 · AI</a:t>
            </a:r>
            <a:endParaRPr lang="en-US" sz="1300" dirty="0"/>
          </a:p>
        </p:txBody>
      </p:sp>
      <p:sp>
        <p:nvSpPr>
          <p:cNvPr id="12" name="Text 10"/>
          <p:cNvSpPr txBox="1"/>
          <p:nvPr/>
        </p:nvSpPr>
        <p:spPr>
          <a:xfrm>
            <a:off x="6949440" y="427939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06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공동 영업 · 다음 단계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6812280" y="4882896"/>
            <a:ext cx="4782312" cy="493776"/>
          </a:xfrm>
          <a:prstGeom prst="roundRect">
            <a:avLst>
              <a:gd name="adj" fmla="val 18519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6949440" y="484632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0064D9"/>
                </a:solidFill>
              </a:rPr>
              <a:t>07   </a:t>
            </a:r>
            <a:pPr eaLnBrk="0" latinLnBrk="0" indent="0" marL="0">
              <a:buNone/>
            </a:pPr>
            <a:r>
              <a:rPr lang="en-US" sz="1300" b="1" dirty="0">
                <a:solidFill>
                  <a:srgbClr val="1D2D3E"/>
                </a:solidFill>
              </a:rPr>
              <a:t>의사결정</a:t>
            </a:r>
            <a:endParaRPr lang="en-US" sz="13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261872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26187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의사결정 대상자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의사결정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결정에 참여하는 분과 각자 결정하실 것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최종 결정권자는 파트너사 대표 · 사업본부장입니다. 각 검토자의 확인을 거쳐 한 번에 결정할 수 있도록 근거를 정리했습니다.</a:t>
            </a:r>
            <a:endParaRPr lang="en-US" sz="1350" dirty="0"/>
          </a:p>
        </p:txBody>
      </p:sp>
      <p:graphicFrame>
        <p:nvGraphicFramePr>
          <p:cNvPr id="3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783080"/>
          <a:ext cx="11274552" cy="914400"/>
        </p:xfrm>
        <a:graphic>
          <a:graphicData uri="http://schemas.openxmlformats.org/drawingml/2006/table">
            <a:tbl>
              <a:tblPr/>
              <a:tblGrid>
                <a:gridCol w="2480401"/>
                <a:gridCol w="1578437"/>
                <a:gridCol w="3382366"/>
                <a:gridCol w="3833348"/>
              </a:tblGrid>
              <a:tr h="38404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대상자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역할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관심사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결정하실 것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파트너사 대표 · 사업본부장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최종 승인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수주 경쟁력 · 수익성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협력 착수 · 협약 체결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영업 임원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영업 책임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파이프라인 · 제안 차별화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첫 공동 제안 대상 선정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딜리버리 · PMO 리더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수행 책임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공수 · 하자 리스크 · 일정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R&amp;R · SOW 기준 확정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법무 · 계약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계약 검토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계약 방식 · 책임 범위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NDA · 계약 방식 검토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재무 · 사업관리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수익 검토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가격 · 수익 배분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파트너 가격 구조 검토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31</a:t>
            </a:fld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014984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014984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선택안 비교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의사결정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세 가지 선택안 중 B안을 권합니다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작게 확인하고, 숫자로 검증된 만큼만 넓히는 것이 투자 리스크가 가장 낮습니다.</a:t>
            </a:r>
            <a:endParaRPr lang="en-US" sz="1350" dirty="0"/>
          </a:p>
        </p:txBody>
      </p:sp>
      <p:graphicFrame>
        <p:nvGraphicFramePr>
          <p:cNvPr id="3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783080"/>
          <a:ext cx="11274552" cy="914400"/>
        </p:xfrm>
        <a:graphic>
          <a:graphicData uri="http://schemas.openxmlformats.org/drawingml/2006/table">
            <a:tbl>
              <a:tblPr/>
              <a:tblGrid>
                <a:gridCol w="1465692"/>
                <a:gridCol w="3044129"/>
                <a:gridCol w="3607857"/>
                <a:gridCol w="3156875"/>
              </a:tblGrid>
              <a:tr h="38404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구분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A. 건별 협력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B. 첫 공동 제안 (권장)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C. 전략 파트너 협약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범위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고객 요청이 있을 때마다 확장 앱 공급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첫 공동 제안 1건 · 프로젝트 단위 계약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전략 파트너 협약 · 공동 영업 상시 운영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계약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건별 공급 계약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프로젝트 단위 SOW · 계약 방식 선택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파트너 협약 · 가격 · 영업 원칙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귀사 부담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낮음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제안 1건 공동 작업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교육 · 공동 영업 체계 운영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얻는 것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제안 차별화 제한적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수주 경쟁력을 실제 RFP로 확인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파이프라인 전반의 차별화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리스크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요건 대응 공수 · 하자 리스크 그대로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낮음 — 결과 보고 후 확대 결정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협약 전 검증 부족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32</a:t>
            </a:fld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결정 기준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의사결정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이 기준으로 협약 확대를 결정합니다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결정 기준을 미리 합의해 두면, 결과 보고 자리에서 바로 결정할 수 있습니다.</a:t>
            </a:r>
            <a:endParaRPr lang="en-US" sz="1350" dirty="0"/>
          </a:p>
        </p:txBody>
      </p:sp>
      <p:graphicFrame>
        <p:nvGraphicFramePr>
          <p:cNvPr id="3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783080"/>
          <a:ext cx="11274552" cy="914400"/>
        </p:xfrm>
        <a:graphic>
          <a:graphicData uri="http://schemas.openxmlformats.org/drawingml/2006/table">
            <a:tbl>
              <a:tblPr/>
              <a:tblGrid>
                <a:gridCol w="2254910"/>
                <a:gridCol w="5186294"/>
                <a:gridCol w="3833348"/>
              </a:tblGrid>
              <a:tr h="38404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기준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충족 조건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확인 자료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수주 경쟁력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공동 제안 평가에서 확장 앱 · AI가 차별 요소로 인정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제안 평가 결과 · 고객 피드백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공수 · 리스크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국내 요건 대응 추가 개발 공수 감소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요건 대응표 · 공수 비교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수익성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파트너 가격 구조로 목표 마진 확보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견적 · 수익 배분안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협업 품질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이슈 단일 창구 · 기한 내 대응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공동 제안 회고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33</a:t>
            </a:fld>
            <a:endParaRPr 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결정 일정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의사결정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4주 안에 결정하고 바로 착수합니다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57200" y="1554480"/>
            <a:ext cx="2647188" cy="3291840"/>
          </a:xfrm>
          <a:prstGeom prst="roundRect">
            <a:avLst>
              <a:gd name="adj" fmla="val 4836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640080" y="169164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1주</a:t>
            </a:r>
            <a:endParaRPr lang="en-US" sz="1100" dirty="0"/>
          </a:p>
        </p:txBody>
      </p:sp>
      <p:sp>
        <p:nvSpPr>
          <p:cNvPr id="8" name="Text 6"/>
          <p:cNvSpPr txBox="1"/>
          <p:nvPr/>
        </p:nvSpPr>
        <p:spPr>
          <a:xfrm>
            <a:off x="640080" y="196596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제안 검토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40080" y="2468880"/>
            <a:ext cx="2281428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검토자별로 관심사 슬라이드를 확인하고 질문을 모읍니다.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13532" y="309067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3332988" y="1554480"/>
            <a:ext cx="2647188" cy="3291840"/>
          </a:xfrm>
          <a:prstGeom prst="roundRect">
            <a:avLst>
              <a:gd name="adj" fmla="val 4836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3515868" y="169164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2주</a:t>
            </a:r>
            <a:endParaRPr lang="en-US" sz="1100" dirty="0"/>
          </a:p>
        </p:txBody>
      </p:sp>
      <p:sp>
        <p:nvSpPr>
          <p:cNvPr id="13" name="Text 11"/>
          <p:cNvSpPr txBox="1"/>
          <p:nvPr/>
        </p:nvSpPr>
        <p:spPr>
          <a:xfrm>
            <a:off x="3515868" y="196596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데모 · 질의응답</a:t>
            </a:r>
            <a:endParaRPr lang="en-US" sz="1500" dirty="0"/>
          </a:p>
        </p:txBody>
      </p:sp>
      <p:sp>
        <p:nvSpPr>
          <p:cNvPr id="14" name="Text 12"/>
          <p:cNvSpPr txBox="1"/>
          <p:nvPr/>
        </p:nvSpPr>
        <p:spPr>
          <a:xfrm>
            <a:off x="3515868" y="2468880"/>
            <a:ext cx="2281428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데모로 실제 앱을 확인하고, 기술 · 통제 · 계약 질문에 답합니다.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5989320" y="309067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6208776" y="1554480"/>
            <a:ext cx="2647188" cy="3291840"/>
          </a:xfrm>
          <a:prstGeom prst="roundRect">
            <a:avLst>
              <a:gd name="adj" fmla="val 4836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6391656" y="169164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3주</a:t>
            </a:r>
            <a:endParaRPr lang="en-US" sz="1100" dirty="0"/>
          </a:p>
        </p:txBody>
      </p:sp>
      <p:sp>
        <p:nvSpPr>
          <p:cNvPr id="18" name="Text 16"/>
          <p:cNvSpPr txBox="1"/>
          <p:nvPr/>
        </p:nvSpPr>
        <p:spPr>
          <a:xfrm>
            <a:off x="6391656" y="196596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결정 회의</a:t>
            </a:r>
            <a:endParaRPr lang="en-US" sz="1500" dirty="0"/>
          </a:p>
        </p:txBody>
      </p:sp>
      <p:sp>
        <p:nvSpPr>
          <p:cNvPr id="19" name="Text 17"/>
          <p:cNvSpPr txBox="1"/>
          <p:nvPr/>
        </p:nvSpPr>
        <p:spPr>
          <a:xfrm>
            <a:off x="6391656" y="2468880"/>
            <a:ext cx="2281428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파트너사 대표 · 사업본부장 주재로 B안 · 결정 기준 · 담당자를 확정합니다.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8865108" y="309067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9084564" y="1554480"/>
            <a:ext cx="2647188" cy="3291840"/>
          </a:xfrm>
          <a:prstGeom prst="roundRect">
            <a:avLst>
              <a:gd name="adj" fmla="val 4836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9267444" y="169164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rgbClr val="556B82"/>
                </a:solidFill>
              </a:rPr>
              <a:t>4주</a:t>
            </a:r>
            <a:endParaRPr lang="en-US" sz="1100" dirty="0"/>
          </a:p>
        </p:txBody>
      </p:sp>
      <p:sp>
        <p:nvSpPr>
          <p:cNvPr id="23" name="Text 21"/>
          <p:cNvSpPr txBox="1"/>
          <p:nvPr/>
        </p:nvSpPr>
        <p:spPr>
          <a:xfrm>
            <a:off x="9267444" y="196596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rgbClr val="1D2D3E"/>
                </a:solidFill>
              </a:rPr>
              <a:t>협약 착수</a:t>
            </a:r>
            <a:endParaRPr lang="en-US" sz="1500" dirty="0"/>
          </a:p>
        </p:txBody>
      </p:sp>
      <p:sp>
        <p:nvSpPr>
          <p:cNvPr id="24" name="Text 22"/>
          <p:cNvSpPr txBox="1"/>
          <p:nvPr/>
        </p:nvSpPr>
        <p:spPr>
          <a:xfrm>
            <a:off x="9267444" y="2468880"/>
            <a:ext cx="2281428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rgbClr val="556B82"/>
                </a:solidFill>
              </a:rPr>
              <a:t>NDA · 첫 공동 제안 대상과 일정을 확정합니다.</a:t>
            </a:r>
            <a:endParaRPr lang="en-US" sz="1150" dirty="0"/>
          </a:p>
        </p:txBody>
      </p:sp>
      <p:sp>
        <p:nvSpPr>
          <p:cNvPr id="25" name="Text 23"/>
          <p:cNvSpPr txBox="1"/>
          <p:nvPr/>
        </p:nvSpPr>
        <p:spPr>
          <a:xfrm>
            <a:off x="457200" y="5166360"/>
            <a:ext cx="1127455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결정 회의 일정: [ ]월 [ ]일 · 참석: 파트너사 대표 · 사업본부장 · 영업 임원 · 딜리버리 · PMO 리더 · 법무 · 계약 · 재무 · 사업관리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34</a:t>
            </a:fld>
            <a:endParaRPr 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결정 요청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의사결정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파트너사 대표 · 사업본부장께 요청드리는 결정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컨소시엄 협력 착수 승인 — NDA · 첫 공동 제안 1건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57200" y="178308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85800" y="201168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01</a:t>
            </a:r>
            <a:endParaRPr lang="en-US" sz="1800" dirty="0"/>
          </a:p>
        </p:txBody>
      </p:sp>
      <p:sp>
        <p:nvSpPr>
          <p:cNvPr id="9" name="Text 7"/>
          <p:cNvSpPr txBox="1"/>
          <p:nvPr/>
        </p:nvSpPr>
        <p:spPr>
          <a:xfrm>
            <a:off x="1280160" y="198424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첫 공동 제안 승인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685800" y="260604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범위: 첫 공동 제안 1건 · 프로젝트 단위 계약. 결정 기준을 충족하면 다음 단계를 결정합니다.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4306824" y="178308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4535424" y="201168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02</a:t>
            </a:r>
            <a:endParaRPr lang="en-US" sz="1800" dirty="0"/>
          </a:p>
        </p:txBody>
      </p:sp>
      <p:sp>
        <p:nvSpPr>
          <p:cNvPr id="13" name="Text 11"/>
          <p:cNvSpPr txBox="1"/>
          <p:nvPr/>
        </p:nvSpPr>
        <p:spPr>
          <a:xfrm>
            <a:off x="5129784" y="198424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결정 기준 합의</a:t>
            </a:r>
            <a:endParaRPr lang="en-US" sz="1500" dirty="0"/>
          </a:p>
        </p:txBody>
      </p:sp>
      <p:sp>
        <p:nvSpPr>
          <p:cNvPr id="14" name="Text 12"/>
          <p:cNvSpPr txBox="1"/>
          <p:nvPr/>
        </p:nvSpPr>
        <p:spPr>
          <a:xfrm>
            <a:off x="4535424" y="260604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앞 장의 기준으로 첫 공동 제안 결과를 평가합니다.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8156448" y="178308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8385048" y="201168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03</a:t>
            </a:r>
            <a:endParaRPr lang="en-US" sz="1800" dirty="0"/>
          </a:p>
        </p:txBody>
      </p:sp>
      <p:sp>
        <p:nvSpPr>
          <p:cNvPr id="17" name="Text 15"/>
          <p:cNvSpPr txBox="1"/>
          <p:nvPr/>
        </p:nvSpPr>
        <p:spPr>
          <a:xfrm>
            <a:off x="8979408" y="198424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담당자 지정</a:t>
            </a:r>
            <a:endParaRPr lang="en-US" sz="1500" dirty="0"/>
          </a:p>
        </p:txBody>
      </p:sp>
      <p:sp>
        <p:nvSpPr>
          <p:cNvPr id="18" name="Text 16"/>
          <p:cNvSpPr txBox="1"/>
          <p:nvPr/>
        </p:nvSpPr>
        <p:spPr>
          <a:xfrm>
            <a:off x="8385048" y="260604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영업 임원 · 딜리버리 · PMO 리더 담당자를 지정해 주시면 바로 착수합니다.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35</a:t>
            </a:fld>
            <a:endParaRPr 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014984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014984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제안사 소개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부록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피지비앤컴퍼니를 소개합니다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463040"/>
            <a:ext cx="530352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eaLnBrk="0" latinLnBrk="0" indent="0" marL="0">
              <a:spcAft>
                <a:spcPts val="600"/>
              </a:spcAft>
              <a:buNone/>
            </a:pPr>
            <a:r>
              <a:rPr lang="en-US" sz="1800" b="1" dirty="0">
                <a:solidFill>
                  <a:schemeClr val="tx2"/>
                </a:solidFill>
              </a:rPr>
              <a:t>피지비앤컴퍼니(PGB&amp;Company)</a:t>
            </a:r>
            <a:endParaRPr lang="en-US" sz="1800" dirty="0"/>
          </a:p>
          <a:p>
            <a:pPr eaLnBrk="0" latinLnBrk="0" indent="0" marL="0">
              <a:spcAft>
                <a:spcPts val="600"/>
              </a:spcAft>
              <a:buNone/>
            </a:pPr>
            <a:r>
              <a:rPr lang="en-US" sz="1300" dirty="0">
                <a:solidFill>
                  <a:schemeClr val="tx1"/>
                </a:solidFill>
              </a:rPr>
              <a:t>SAP 운영 단계에서 과제 성격의 프로젝트를 수행하는 회사입니다. SAP 표준 기능은 그대로 두고, 업무에 필요한 확장 앱과 AI로 SAP를 더 잘 쓰게 합니다.</a:t>
            </a:r>
            <a:endParaRPr lang="en-US" sz="1800" dirty="0"/>
          </a:p>
        </p:txBody>
      </p:sp>
      <p:sp>
        <p:nvSpPr>
          <p:cNvPr id="7" name="Shape 5"/>
          <p:cNvSpPr/>
          <p:nvPr/>
        </p:nvSpPr>
        <p:spPr>
          <a:xfrm>
            <a:off x="457200" y="3291840"/>
            <a:ext cx="5303520" cy="1188720"/>
          </a:xfrm>
          <a:prstGeom prst="roundRect">
            <a:avLst>
              <a:gd name="adj" fmla="val 1076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40080" y="3383280"/>
            <a:ext cx="49377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chemeClr val="accent2"/>
                </a:solidFill>
              </a:rPr>
              <a:t>사업 영역 ①</a:t>
            </a:r>
            <a:endParaRPr lang="en-US" sz="1300" dirty="0"/>
          </a:p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SAP 확장 앱 솔루션 공급 — 경비처리 · 회계 결산 · 세무 신고 · 사업계획 및 분석 · 연결결산 · IFRS 18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457200" y="4663440"/>
            <a:ext cx="5303520" cy="1188720"/>
          </a:xfrm>
          <a:prstGeom prst="roundRect">
            <a:avLst>
              <a:gd name="adj" fmla="val 1076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640080" y="4754880"/>
            <a:ext cx="49377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chemeClr val="accent2"/>
                </a:solidFill>
              </a:rPr>
              <a:t>사업 영역 ②</a:t>
            </a:r>
            <a:endParaRPr lang="en-US" sz="1300" dirty="0"/>
          </a:p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SAP IFRS 18(K-IFRS 1118) 컨설팅 — 범주 분류 설계부터 보고서 · 주석까지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17920" y="1463040"/>
            <a:ext cx="2606040" cy="2240280"/>
          </a:xfrm>
          <a:prstGeom prst="roundRect">
            <a:avLst>
              <a:gd name="adj" fmla="val 5714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6400800" y="164592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rgbClr val="1D2D3E"/>
                </a:solidFill>
              </a:rPr>
              <a:t>공식 자격</a:t>
            </a:r>
            <a:endParaRPr lang="en-US" sz="1400" dirty="0"/>
          </a:p>
        </p:txBody>
      </p:sp>
      <p:sp>
        <p:nvSpPr>
          <p:cNvPr id="13" name="Text 11"/>
          <p:cNvSpPr txBox="1"/>
          <p:nvPr/>
        </p:nvSpPr>
        <p:spPr>
          <a:xfrm>
            <a:off x="6400800" y="2103120"/>
            <a:ext cx="22402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rgbClr val="556B82"/>
                </a:solidFill>
              </a:rPr>
              <a:t>SAP FI · CO · SD · MM · PP · HR 공식 자격이 있는 컨설턴트가 설계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9006840" y="1463040"/>
            <a:ext cx="2606040" cy="2240280"/>
          </a:xfrm>
          <a:prstGeom prst="roundRect">
            <a:avLst>
              <a:gd name="adj" fmla="val 5714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9189720" y="164592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구축 경험</a:t>
            </a:r>
            <a:endParaRPr lang="en-US" sz="1400" dirty="0"/>
          </a:p>
        </p:txBody>
      </p:sp>
      <p:sp>
        <p:nvSpPr>
          <p:cNvPr id="16" name="Text 14"/>
          <p:cNvSpPr txBox="1"/>
          <p:nvPr/>
        </p:nvSpPr>
        <p:spPr>
          <a:xfrm>
            <a:off x="9189720" y="2103120"/>
            <a:ext cx="22402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SAP S/4HANA 퍼블릭(Public Edition) · PCE 모두 구축한 컨설턴트가 설계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217920" y="3886200"/>
            <a:ext cx="2606040" cy="2240280"/>
          </a:xfrm>
          <a:prstGeom prst="roundRect">
            <a:avLst>
              <a:gd name="adj" fmla="val 5714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6400800" y="406908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플랫폼</a:t>
            </a:r>
            <a:endParaRPr lang="en-US" sz="1400" dirty="0"/>
          </a:p>
        </p:txBody>
      </p:sp>
      <p:sp>
        <p:nvSpPr>
          <p:cNvPr id="19" name="Text 17"/>
          <p:cNvSpPr txBox="1"/>
          <p:nvPr/>
        </p:nvSpPr>
        <p:spPr>
          <a:xfrm>
            <a:off x="6400800" y="4526280"/>
            <a:ext cx="22402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고객사 단독 서버 설치형 SAP 확장 앱 플랫폼 · AI로 개발 · 테스트 · 배포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9006840" y="3886200"/>
            <a:ext cx="2606040" cy="2240280"/>
          </a:xfrm>
          <a:prstGeom prst="roundRect">
            <a:avLst>
              <a:gd name="adj" fmla="val 5714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9189720" y="406908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rgbClr val="1D2D3E"/>
                </a:solidFill>
              </a:rPr>
              <a:t>공개 자료</a:t>
            </a:r>
            <a:endParaRPr lang="en-US" sz="1400" dirty="0"/>
          </a:p>
        </p:txBody>
      </p:sp>
      <p:sp>
        <p:nvSpPr>
          <p:cNvPr id="22" name="Text 20"/>
          <p:cNvSpPr txBox="1"/>
          <p:nvPr/>
        </p:nvSpPr>
        <p:spPr>
          <a:xfrm>
            <a:off x="9189720" y="4526280"/>
            <a:ext cx="22402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rgbClr val="556B82"/>
                </a:solidFill>
              </a:rPr>
              <a:t>기술 블로그(pgbe.co.kr/blog)에 앱 화면 · 소개 영상 · 검증 결과 공개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36</a:t>
            </a:fld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188720"/>
            <a:ext cx="106984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4000" b="1" dirty="0">
                <a:solidFill>
                  <a:srgbClr val="1D2D3E"/>
                </a:solidFill>
              </a:rPr>
              <a:t>감사합니다</a:t>
            </a:r>
            <a:endParaRPr lang="en-US" sz="4000" dirty="0"/>
          </a:p>
        </p:txBody>
      </p:sp>
      <p:sp>
        <p:nvSpPr>
          <p:cNvPr id="3" name="Text 1"/>
          <p:cNvSpPr txBox="1"/>
          <p:nvPr/>
        </p:nvSpPr>
        <p:spPr>
          <a:xfrm>
            <a:off x="731520" y="2286000"/>
            <a:ext cx="105156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eaLnBrk="0" latinLnBrk="0" indent="0" marL="0">
              <a:buNone/>
            </a:pPr>
            <a:r>
              <a:rPr lang="en-US" sz="1800" i="1" dirty="0">
                <a:solidFill>
                  <a:srgbClr val="556B82"/>
                </a:solidFill>
              </a:rPr>
              <a:t>"귀사는 표준으로 짓고, 우리는 국내 재무를 채웁니다.</a:t>
            </a:r>
            <a:endParaRPr lang="en-US" sz="1800" dirty="0"/>
          </a:p>
          <a:p>
            <a:pPr eaLnBrk="0" latinLnBrk="0" indent="0" marL="0">
              <a:buNone/>
            </a:pPr>
            <a:r>
              <a:rPr lang="en-US" sz="1800" i="1" dirty="0">
                <a:solidFill>
                  <a:srgbClr val="556B82"/>
                </a:solidFill>
              </a:rPr>
              <a:t>함께 제안하고, 오픈 날부터 돌아가게."</a:t>
            </a:r>
            <a:endParaRPr lang="en-US" sz="1800" dirty="0"/>
          </a:p>
        </p:txBody>
      </p:sp>
      <p:sp>
        <p:nvSpPr>
          <p:cNvPr id="4" name="Text 2"/>
          <p:cNvSpPr txBox="1"/>
          <p:nvPr/>
        </p:nvSpPr>
        <p:spPr>
          <a:xfrm>
            <a:off x="731520" y="4206240"/>
            <a:ext cx="1188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담당자</a:t>
            </a:r>
            <a:endParaRPr lang="en-US" sz="1300" dirty="0"/>
          </a:p>
        </p:txBody>
      </p:sp>
      <p:sp>
        <p:nvSpPr>
          <p:cNvPr id="5" name="Text 3"/>
          <p:cNvSpPr txBox="1"/>
          <p:nvPr/>
        </p:nvSpPr>
        <p:spPr>
          <a:xfrm>
            <a:off x="1920240" y="4206240"/>
            <a:ext cx="54864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1D2D3E"/>
                </a:solidFill>
              </a:rPr>
              <a:t>임민택</a:t>
            </a:r>
            <a:endParaRPr lang="en-US" sz="1300" dirty="0"/>
          </a:p>
        </p:txBody>
      </p:sp>
      <p:sp>
        <p:nvSpPr>
          <p:cNvPr id="6" name="Text 4"/>
          <p:cNvSpPr txBox="1"/>
          <p:nvPr/>
        </p:nvSpPr>
        <p:spPr>
          <a:xfrm>
            <a:off x="731520" y="4590288"/>
            <a:ext cx="1188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이메일</a:t>
            </a:r>
            <a:endParaRPr lang="en-US" sz="1300" dirty="0"/>
          </a:p>
        </p:txBody>
      </p:sp>
      <p:sp>
        <p:nvSpPr>
          <p:cNvPr id="7" name="Text 5"/>
          <p:cNvSpPr txBox="1"/>
          <p:nvPr/>
        </p:nvSpPr>
        <p:spPr>
          <a:xfrm>
            <a:off x="1920240" y="4590288"/>
            <a:ext cx="54864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1D2D3E"/>
                </a:solidFill>
              </a:rPr>
              <a:t>lmt@pgbe.co.kr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731520" y="4974336"/>
            <a:ext cx="1188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홈페이지</a:t>
            </a:r>
            <a:endParaRPr lang="en-US" sz="1300" dirty="0"/>
          </a:p>
        </p:txBody>
      </p:sp>
      <p:sp>
        <p:nvSpPr>
          <p:cNvPr id="9" name="Text 7"/>
          <p:cNvSpPr txBox="1"/>
          <p:nvPr/>
        </p:nvSpPr>
        <p:spPr>
          <a:xfrm>
            <a:off x="1920240" y="4974336"/>
            <a:ext cx="54864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1D2D3E"/>
                </a:solidFill>
              </a:rPr>
              <a:t>pgbe.co.kr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731520" y="5358384"/>
            <a:ext cx="1188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데모</a:t>
            </a:r>
            <a:endParaRPr lang="en-US" sz="1300" dirty="0"/>
          </a:p>
        </p:txBody>
      </p:sp>
      <p:sp>
        <p:nvSpPr>
          <p:cNvPr id="11" name="Text 9"/>
          <p:cNvSpPr txBox="1"/>
          <p:nvPr/>
        </p:nvSpPr>
        <p:spPr>
          <a:xfrm>
            <a:off x="1920240" y="5358384"/>
            <a:ext cx="54864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1D2D3E"/>
                </a:solidFill>
              </a:rPr>
              <a:t>demo.ui5.co.kr</a:t>
            </a:r>
            <a:endParaRPr lang="en-US" sz="1300" dirty="0"/>
          </a:p>
        </p:txBody>
      </p:sp>
      <p:sp>
        <p:nvSpPr>
          <p:cNvPr id="12" name="Text 10"/>
          <p:cNvSpPr txBox="1"/>
          <p:nvPr/>
        </p:nvSpPr>
        <p:spPr>
          <a:xfrm>
            <a:off x="6858000" y="5943600"/>
            <a:ext cx="4846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1400" b="1" dirty="0">
                <a:solidFill>
                  <a:srgbClr val="1D2D3E"/>
                </a:solidFill>
              </a:rPr>
              <a:t>PGB&amp;Company · 피지비앤컴퍼니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GB Proposal Horizon">
  <a:themeElements>
    <a:clrScheme name="PGB Proposal Horizon">
      <a:dk1>
        <a:srgbClr val="1D2D3E"/>
      </a:dk1>
      <a:lt1>
        <a:srgbClr val="FFFFFF"/>
      </a:lt1>
      <a:dk2>
        <a:srgbClr val="1D2D3E"/>
      </a:dk2>
      <a:lt2>
        <a:srgbClr val="F5F6F7"/>
      </a:lt2>
      <a:accent1>
        <a:srgbClr val="0064D9"/>
      </a:accent1>
      <a:accent2>
        <a:srgbClr val="0064D9"/>
      </a:accent2>
      <a:accent3>
        <a:srgbClr val="E76500"/>
      </a:accent3>
      <a:accent4>
        <a:srgbClr val="188918"/>
      </a:accent4>
      <a:accent5>
        <a:srgbClr val="556B82"/>
      </a:accent5>
      <a:accent6>
        <a:srgbClr val="D1EFFF"/>
      </a:accent6>
      <a:hlink>
        <a:srgbClr val="0064D9"/>
      </a:hlink>
      <a:folHlink>
        <a:srgbClr val="7800A4"/>
      </a:folHlink>
    </a:clrScheme>
    <a:fontScheme name="PGB Proposal Horizon">
      <a:majorFont>
        <a:latin typeface="Malgun Goth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Malgun Gothic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</vt:vector>
  </TitlesOfParts>
  <Company>PGB&amp;Company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SAP 파트너사 컨소시엄 제안서</dc:title>
  <dc:subject>PptxGenJS Presentation</dc:subject>
  <dc:creator>피지비앤컴퍼니</dc:creator>
  <cp:lastModifiedBy>피지비앤컴퍼니</cp:lastModifiedBy>
  <cp:revision>1</cp:revision>
  <dcterms:created xsi:type="dcterms:W3CDTF">2026-11-06T03:41:04Z</dcterms:created>
  <dcterms:modified xsi:type="dcterms:W3CDTF">2026-11-06T03:41:04Z</dcterms:modified>
</cp:coreProperties>
</file>